
<file path=[Content_Types].xml><?xml version="1.0" encoding="utf-8"?>
<Types xmlns="http://schemas.openxmlformats.org/package/2006/content-types">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2764e81b1f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2764e81b1f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2764e81b1f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2764e81b1f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27665a04f0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27665a04f0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2764e81b1f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2764e81b1f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2764e81b1f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2764e81b1f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2e258ae68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2e258ae68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2764e81b1f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2764e81b1f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82eb8bd73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82eb8bd73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82eb8bd73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82eb8bd73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82eb8bd73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82eb8bd73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28394fbfa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28394fbfa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82eb8bd73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82eb8bd73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82eb8bd73d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82eb8bd73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82eb8bd73d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82eb8bd73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82eb8bd73d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82eb8bd73d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82eb8bd73d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382eb8bd73d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82eb8bd73d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382eb8bd73d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82eb8bd73d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382eb8bd73d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82eb8bd73d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82eb8bd73d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82eb8bd73d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82eb8bd73d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82eb8bd73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82eb8bd73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79376a9bb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79376a9bb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82eb8bd73d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382eb8bd73d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82eb8bd73d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82eb8bd73d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82eb8bd73d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382eb8bd73d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27665a04f0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27665a04f0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2764e81b1f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2764e81b1f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2764e81b1f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2764e81b1f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2e258ae6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2e258ae6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2764e81b1f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2764e81b1f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79376a9bb0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79376a9bb0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79376a9bb0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79376a9bb0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spAutoFit/>
          </a:bodyPr>
          <a:lstStyle>
            <a:lvl1pPr lvl="0" algn="ctr">
              <a:spcBef>
                <a:spcPts val="0"/>
              </a:spcBef>
              <a:spcAft>
                <a:spcPts val="0"/>
              </a:spcAft>
              <a:buSzPts val="5200"/>
              <a:buFont typeface="Calibri"/>
              <a:buNone/>
              <a:defRPr sz="5200">
                <a:latin typeface="Calibri"/>
                <a:ea typeface="Calibri"/>
                <a:cs typeface="Calibri"/>
                <a:sym typeface="Calibri"/>
              </a:defRPr>
            </a:lvl1pPr>
            <a:lvl2pPr lvl="1" algn="ctr">
              <a:spcBef>
                <a:spcPts val="0"/>
              </a:spcBef>
              <a:spcAft>
                <a:spcPts val="0"/>
              </a:spcAft>
              <a:buSzPts val="5200"/>
              <a:buFont typeface="Calibri"/>
              <a:buNone/>
              <a:defRPr sz="5200">
                <a:latin typeface="Calibri"/>
                <a:ea typeface="Calibri"/>
                <a:cs typeface="Calibri"/>
                <a:sym typeface="Calibri"/>
              </a:defRPr>
            </a:lvl2pPr>
            <a:lvl3pPr lvl="2" algn="ctr">
              <a:spcBef>
                <a:spcPts val="0"/>
              </a:spcBef>
              <a:spcAft>
                <a:spcPts val="0"/>
              </a:spcAft>
              <a:buSzPts val="5200"/>
              <a:buFont typeface="Calibri"/>
              <a:buNone/>
              <a:defRPr sz="5200">
                <a:latin typeface="Calibri"/>
                <a:ea typeface="Calibri"/>
                <a:cs typeface="Calibri"/>
                <a:sym typeface="Calibri"/>
              </a:defRPr>
            </a:lvl3pPr>
            <a:lvl4pPr lvl="3" algn="ctr">
              <a:spcBef>
                <a:spcPts val="0"/>
              </a:spcBef>
              <a:spcAft>
                <a:spcPts val="0"/>
              </a:spcAft>
              <a:buSzPts val="5200"/>
              <a:buFont typeface="Calibri"/>
              <a:buNone/>
              <a:defRPr sz="5200">
                <a:latin typeface="Calibri"/>
                <a:ea typeface="Calibri"/>
                <a:cs typeface="Calibri"/>
                <a:sym typeface="Calibri"/>
              </a:defRPr>
            </a:lvl4pPr>
            <a:lvl5pPr lvl="4" algn="ctr">
              <a:spcBef>
                <a:spcPts val="0"/>
              </a:spcBef>
              <a:spcAft>
                <a:spcPts val="0"/>
              </a:spcAft>
              <a:buSzPts val="5200"/>
              <a:buFont typeface="Calibri"/>
              <a:buNone/>
              <a:defRPr sz="5200">
                <a:latin typeface="Calibri"/>
                <a:ea typeface="Calibri"/>
                <a:cs typeface="Calibri"/>
                <a:sym typeface="Calibri"/>
              </a:defRPr>
            </a:lvl5pPr>
            <a:lvl6pPr lvl="5" algn="ctr">
              <a:spcBef>
                <a:spcPts val="0"/>
              </a:spcBef>
              <a:spcAft>
                <a:spcPts val="0"/>
              </a:spcAft>
              <a:buSzPts val="5200"/>
              <a:buFont typeface="Calibri"/>
              <a:buNone/>
              <a:defRPr sz="5200">
                <a:latin typeface="Calibri"/>
                <a:ea typeface="Calibri"/>
                <a:cs typeface="Calibri"/>
                <a:sym typeface="Calibri"/>
              </a:defRPr>
            </a:lvl6pPr>
            <a:lvl7pPr lvl="6" algn="ctr">
              <a:spcBef>
                <a:spcPts val="0"/>
              </a:spcBef>
              <a:spcAft>
                <a:spcPts val="0"/>
              </a:spcAft>
              <a:buSzPts val="5200"/>
              <a:buFont typeface="Calibri"/>
              <a:buNone/>
              <a:defRPr sz="5200">
                <a:latin typeface="Calibri"/>
                <a:ea typeface="Calibri"/>
                <a:cs typeface="Calibri"/>
                <a:sym typeface="Calibri"/>
              </a:defRPr>
            </a:lvl7pPr>
            <a:lvl8pPr lvl="7" algn="ctr">
              <a:spcBef>
                <a:spcPts val="0"/>
              </a:spcBef>
              <a:spcAft>
                <a:spcPts val="0"/>
              </a:spcAft>
              <a:buSzPts val="5200"/>
              <a:buFont typeface="Calibri"/>
              <a:buNone/>
              <a:defRPr sz="5200">
                <a:latin typeface="Calibri"/>
                <a:ea typeface="Calibri"/>
                <a:cs typeface="Calibri"/>
                <a:sym typeface="Calibri"/>
              </a:defRPr>
            </a:lvl8pPr>
            <a:lvl9pPr lvl="8" algn="ctr">
              <a:spcBef>
                <a:spcPts val="0"/>
              </a:spcBef>
              <a:spcAft>
                <a:spcPts val="0"/>
              </a:spcAft>
              <a:buSzPts val="5200"/>
              <a:buFont typeface="Calibri"/>
              <a:buNone/>
              <a:defRPr sz="5200">
                <a:latin typeface="Calibri"/>
                <a:ea typeface="Calibri"/>
                <a:cs typeface="Calibri"/>
                <a:sym typeface="Calibri"/>
              </a:defRPr>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spAutoFit/>
          </a:bodyPr>
          <a:lstStyle>
            <a:lvl1pPr lvl="0" algn="ctr">
              <a:lnSpc>
                <a:spcPct val="100000"/>
              </a:lnSpc>
              <a:spcBef>
                <a:spcPts val="0"/>
              </a:spcBef>
              <a:spcAft>
                <a:spcPts val="0"/>
              </a:spcAft>
              <a:buSzPts val="2800"/>
              <a:buFont typeface="Calibri"/>
              <a:buNone/>
              <a:defRPr sz="2800">
                <a:latin typeface="Calibri"/>
                <a:ea typeface="Calibri"/>
                <a:cs typeface="Calibri"/>
                <a:sym typeface="Calibri"/>
              </a:defRPr>
            </a:lvl1pPr>
            <a:lvl2pPr lvl="1" algn="ctr">
              <a:lnSpc>
                <a:spcPct val="100000"/>
              </a:lnSpc>
              <a:spcBef>
                <a:spcPts val="0"/>
              </a:spcBef>
              <a:spcAft>
                <a:spcPts val="0"/>
              </a:spcAft>
              <a:buSzPts val="2800"/>
              <a:buFont typeface="Calibri"/>
              <a:buNone/>
              <a:defRPr sz="2800">
                <a:latin typeface="Calibri"/>
                <a:ea typeface="Calibri"/>
                <a:cs typeface="Calibri"/>
                <a:sym typeface="Calibri"/>
              </a:defRPr>
            </a:lvl2pPr>
            <a:lvl3pPr lvl="2" algn="ctr">
              <a:lnSpc>
                <a:spcPct val="100000"/>
              </a:lnSpc>
              <a:spcBef>
                <a:spcPts val="0"/>
              </a:spcBef>
              <a:spcAft>
                <a:spcPts val="0"/>
              </a:spcAft>
              <a:buSzPts val="2800"/>
              <a:buFont typeface="Calibri"/>
              <a:buNone/>
              <a:defRPr sz="2800">
                <a:latin typeface="Calibri"/>
                <a:ea typeface="Calibri"/>
                <a:cs typeface="Calibri"/>
                <a:sym typeface="Calibri"/>
              </a:defRPr>
            </a:lvl3pPr>
            <a:lvl4pPr lvl="3" algn="ctr">
              <a:lnSpc>
                <a:spcPct val="100000"/>
              </a:lnSpc>
              <a:spcBef>
                <a:spcPts val="0"/>
              </a:spcBef>
              <a:spcAft>
                <a:spcPts val="0"/>
              </a:spcAft>
              <a:buSzPts val="2800"/>
              <a:buFont typeface="Calibri"/>
              <a:buNone/>
              <a:defRPr sz="2800">
                <a:latin typeface="Calibri"/>
                <a:ea typeface="Calibri"/>
                <a:cs typeface="Calibri"/>
                <a:sym typeface="Calibri"/>
              </a:defRPr>
            </a:lvl4pPr>
            <a:lvl5pPr lvl="4" algn="ctr">
              <a:lnSpc>
                <a:spcPct val="100000"/>
              </a:lnSpc>
              <a:spcBef>
                <a:spcPts val="0"/>
              </a:spcBef>
              <a:spcAft>
                <a:spcPts val="0"/>
              </a:spcAft>
              <a:buSzPts val="2800"/>
              <a:buFont typeface="Calibri"/>
              <a:buNone/>
              <a:defRPr sz="2800">
                <a:latin typeface="Calibri"/>
                <a:ea typeface="Calibri"/>
                <a:cs typeface="Calibri"/>
                <a:sym typeface="Calibri"/>
              </a:defRPr>
            </a:lvl5pPr>
            <a:lvl6pPr lvl="5" algn="ctr">
              <a:lnSpc>
                <a:spcPct val="100000"/>
              </a:lnSpc>
              <a:spcBef>
                <a:spcPts val="0"/>
              </a:spcBef>
              <a:spcAft>
                <a:spcPts val="0"/>
              </a:spcAft>
              <a:buSzPts val="2800"/>
              <a:buFont typeface="Calibri"/>
              <a:buNone/>
              <a:defRPr sz="2800">
                <a:latin typeface="Calibri"/>
                <a:ea typeface="Calibri"/>
                <a:cs typeface="Calibri"/>
                <a:sym typeface="Calibri"/>
              </a:defRPr>
            </a:lvl6pPr>
            <a:lvl7pPr lvl="6" algn="ctr">
              <a:lnSpc>
                <a:spcPct val="100000"/>
              </a:lnSpc>
              <a:spcBef>
                <a:spcPts val="0"/>
              </a:spcBef>
              <a:spcAft>
                <a:spcPts val="0"/>
              </a:spcAft>
              <a:buSzPts val="2800"/>
              <a:buFont typeface="Calibri"/>
              <a:buNone/>
              <a:defRPr sz="2800">
                <a:latin typeface="Calibri"/>
                <a:ea typeface="Calibri"/>
                <a:cs typeface="Calibri"/>
                <a:sym typeface="Calibri"/>
              </a:defRPr>
            </a:lvl7pPr>
            <a:lvl8pPr lvl="7" algn="ctr">
              <a:lnSpc>
                <a:spcPct val="100000"/>
              </a:lnSpc>
              <a:spcBef>
                <a:spcPts val="0"/>
              </a:spcBef>
              <a:spcAft>
                <a:spcPts val="0"/>
              </a:spcAft>
              <a:buSzPts val="2800"/>
              <a:buFont typeface="Calibri"/>
              <a:buNone/>
              <a:defRPr sz="2800">
                <a:latin typeface="Calibri"/>
                <a:ea typeface="Calibri"/>
                <a:cs typeface="Calibri"/>
                <a:sym typeface="Calibri"/>
              </a:defRPr>
            </a:lvl8pPr>
            <a:lvl9pPr lvl="8" algn="ctr">
              <a:lnSpc>
                <a:spcPct val="100000"/>
              </a:lnSpc>
              <a:spcBef>
                <a:spcPts val="0"/>
              </a:spcBef>
              <a:spcAft>
                <a:spcPts val="0"/>
              </a:spcAft>
              <a:buSzPts val="2800"/>
              <a:buFont typeface="Calibri"/>
              <a:buNone/>
              <a:defRPr sz="2800">
                <a:latin typeface="Calibri"/>
                <a:ea typeface="Calibri"/>
                <a:cs typeface="Calibri"/>
                <a:sym typeface="Calibri"/>
              </a:defRPr>
            </a:lvl9pPr>
          </a:lstStyle>
          <a:p/>
        </p:txBody>
      </p:sp>
      <p:sp>
        <p:nvSpPr>
          <p:cNvPr id="12" name="Google Shape;12;p2"/>
          <p:cNvSpPr txBox="1"/>
          <p:nvPr>
            <p:ph idx="12" type="sldNum"/>
          </p:nvPr>
        </p:nvSpPr>
        <p:spPr>
          <a:xfrm>
            <a:off x="8472458" y="4663217"/>
            <a:ext cx="548700" cy="338700"/>
          </a:xfrm>
          <a:prstGeom prst="rect">
            <a:avLst/>
          </a:prstGeom>
        </p:spPr>
        <p:txBody>
          <a:bodyPr anchorCtr="0" anchor="ctr" bIns="91425" lIns="91425" spcFirstLastPara="1" rIns="91425" wrap="square" tIns="91425">
            <a:spAutoFit/>
          </a:bodyPr>
          <a:lstStyle>
            <a:lvl1pPr lvl="0">
              <a:buNone/>
              <a:defRPr>
                <a:latin typeface="Calibri"/>
                <a:ea typeface="Calibri"/>
                <a:cs typeface="Calibri"/>
                <a:sym typeface="Calibri"/>
              </a:defRPr>
            </a:lvl1pPr>
            <a:lvl2pPr lvl="1">
              <a:buNone/>
              <a:defRPr>
                <a:latin typeface="Calibri"/>
                <a:ea typeface="Calibri"/>
                <a:cs typeface="Calibri"/>
                <a:sym typeface="Calibri"/>
              </a:defRPr>
            </a:lvl2pPr>
            <a:lvl3pPr lvl="2">
              <a:buNone/>
              <a:defRPr>
                <a:latin typeface="Calibri"/>
                <a:ea typeface="Calibri"/>
                <a:cs typeface="Calibri"/>
                <a:sym typeface="Calibri"/>
              </a:defRPr>
            </a:lvl3pPr>
            <a:lvl4pPr lvl="3">
              <a:buNone/>
              <a:defRPr>
                <a:latin typeface="Calibri"/>
                <a:ea typeface="Calibri"/>
                <a:cs typeface="Calibri"/>
                <a:sym typeface="Calibri"/>
              </a:defRPr>
            </a:lvl4pPr>
            <a:lvl5pPr lvl="4">
              <a:buNone/>
              <a:defRPr>
                <a:latin typeface="Calibri"/>
                <a:ea typeface="Calibri"/>
                <a:cs typeface="Calibri"/>
                <a:sym typeface="Calibri"/>
              </a:defRPr>
            </a:lvl5pPr>
            <a:lvl6pPr lvl="5">
              <a:buNone/>
              <a:defRPr>
                <a:latin typeface="Calibri"/>
                <a:ea typeface="Calibri"/>
                <a:cs typeface="Calibri"/>
                <a:sym typeface="Calibri"/>
              </a:defRPr>
            </a:lvl6pPr>
            <a:lvl7pPr lvl="6">
              <a:buNone/>
              <a:defRPr>
                <a:latin typeface="Calibri"/>
                <a:ea typeface="Calibri"/>
                <a:cs typeface="Calibri"/>
                <a:sym typeface="Calibri"/>
              </a:defRPr>
            </a:lvl7pPr>
            <a:lvl8pPr lvl="7">
              <a:buNone/>
              <a:defRPr>
                <a:latin typeface="Calibri"/>
                <a:ea typeface="Calibri"/>
                <a:cs typeface="Calibri"/>
                <a:sym typeface="Calibri"/>
              </a:defRPr>
            </a:lvl8pPr>
            <a:lvl9pPr lvl="8">
              <a:buNone/>
              <a:defRPr>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sp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Font typeface="Calibri"/>
              <a:buNone/>
              <a:defRPr sz="3600">
                <a:latin typeface="Calibri"/>
                <a:ea typeface="Calibri"/>
                <a:cs typeface="Calibri"/>
                <a:sym typeface="Calibri"/>
              </a:defRPr>
            </a:lvl1pPr>
            <a:lvl2pPr lvl="1" algn="ctr">
              <a:spcBef>
                <a:spcPts val="0"/>
              </a:spcBef>
              <a:spcAft>
                <a:spcPts val="0"/>
              </a:spcAft>
              <a:buSzPts val="3600"/>
              <a:buFont typeface="Calibri"/>
              <a:buNone/>
              <a:defRPr sz="3600">
                <a:latin typeface="Calibri"/>
                <a:ea typeface="Calibri"/>
                <a:cs typeface="Calibri"/>
                <a:sym typeface="Calibri"/>
              </a:defRPr>
            </a:lvl2pPr>
            <a:lvl3pPr lvl="2" algn="ctr">
              <a:spcBef>
                <a:spcPts val="0"/>
              </a:spcBef>
              <a:spcAft>
                <a:spcPts val="0"/>
              </a:spcAft>
              <a:buSzPts val="3600"/>
              <a:buFont typeface="Calibri"/>
              <a:buNone/>
              <a:defRPr sz="3600">
                <a:latin typeface="Calibri"/>
                <a:ea typeface="Calibri"/>
                <a:cs typeface="Calibri"/>
                <a:sym typeface="Calibri"/>
              </a:defRPr>
            </a:lvl3pPr>
            <a:lvl4pPr lvl="3" algn="ctr">
              <a:spcBef>
                <a:spcPts val="0"/>
              </a:spcBef>
              <a:spcAft>
                <a:spcPts val="0"/>
              </a:spcAft>
              <a:buSzPts val="3600"/>
              <a:buFont typeface="Calibri"/>
              <a:buNone/>
              <a:defRPr sz="3600">
                <a:latin typeface="Calibri"/>
                <a:ea typeface="Calibri"/>
                <a:cs typeface="Calibri"/>
                <a:sym typeface="Calibri"/>
              </a:defRPr>
            </a:lvl4pPr>
            <a:lvl5pPr lvl="4" algn="ctr">
              <a:spcBef>
                <a:spcPts val="0"/>
              </a:spcBef>
              <a:spcAft>
                <a:spcPts val="0"/>
              </a:spcAft>
              <a:buSzPts val="3600"/>
              <a:buFont typeface="Calibri"/>
              <a:buNone/>
              <a:defRPr sz="3600">
                <a:latin typeface="Calibri"/>
                <a:ea typeface="Calibri"/>
                <a:cs typeface="Calibri"/>
                <a:sym typeface="Calibri"/>
              </a:defRPr>
            </a:lvl5pPr>
            <a:lvl6pPr lvl="5" algn="ctr">
              <a:spcBef>
                <a:spcPts val="0"/>
              </a:spcBef>
              <a:spcAft>
                <a:spcPts val="0"/>
              </a:spcAft>
              <a:buSzPts val="3600"/>
              <a:buFont typeface="Calibri"/>
              <a:buNone/>
              <a:defRPr sz="3600">
                <a:latin typeface="Calibri"/>
                <a:ea typeface="Calibri"/>
                <a:cs typeface="Calibri"/>
                <a:sym typeface="Calibri"/>
              </a:defRPr>
            </a:lvl6pPr>
            <a:lvl7pPr lvl="6" algn="ctr">
              <a:spcBef>
                <a:spcPts val="0"/>
              </a:spcBef>
              <a:spcAft>
                <a:spcPts val="0"/>
              </a:spcAft>
              <a:buSzPts val="3600"/>
              <a:buFont typeface="Calibri"/>
              <a:buNone/>
              <a:defRPr sz="3600">
                <a:latin typeface="Calibri"/>
                <a:ea typeface="Calibri"/>
                <a:cs typeface="Calibri"/>
                <a:sym typeface="Calibri"/>
              </a:defRPr>
            </a:lvl7pPr>
            <a:lvl8pPr lvl="7" algn="ctr">
              <a:spcBef>
                <a:spcPts val="0"/>
              </a:spcBef>
              <a:spcAft>
                <a:spcPts val="0"/>
              </a:spcAft>
              <a:buSzPts val="3600"/>
              <a:buFont typeface="Calibri"/>
              <a:buNone/>
              <a:defRPr sz="3600">
                <a:latin typeface="Calibri"/>
                <a:ea typeface="Calibri"/>
                <a:cs typeface="Calibri"/>
                <a:sym typeface="Calibri"/>
              </a:defRPr>
            </a:lvl8pPr>
            <a:lvl9pPr lvl="8" algn="ctr">
              <a:spcBef>
                <a:spcPts val="0"/>
              </a:spcBef>
              <a:spcAft>
                <a:spcPts val="0"/>
              </a:spcAft>
              <a:buSzPts val="3600"/>
              <a:buFont typeface="Calibri"/>
              <a:buNone/>
              <a:defRPr sz="3600">
                <a:latin typeface="Calibri"/>
                <a:ea typeface="Calibri"/>
                <a:cs typeface="Calibri"/>
                <a:sym typeface="Calibri"/>
              </a:defRPr>
            </a:lvl9pPr>
          </a:lstStyle>
          <a:p/>
        </p:txBody>
      </p:sp>
      <p:sp>
        <p:nvSpPr>
          <p:cNvPr id="15" name="Google Shape;15;p3"/>
          <p:cNvSpPr txBox="1"/>
          <p:nvPr>
            <p:ph idx="12" type="sldNum"/>
          </p:nvPr>
        </p:nvSpPr>
        <p:spPr>
          <a:xfrm>
            <a:off x="8472458" y="4663217"/>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Font typeface="Calibri"/>
              <a:buNone/>
              <a:defRPr>
                <a:latin typeface="Calibri"/>
                <a:ea typeface="Calibri"/>
                <a:cs typeface="Calibri"/>
                <a:sym typeface="Calibri"/>
              </a:defRPr>
            </a:lvl1pPr>
            <a:lvl2pPr lvl="1">
              <a:spcBef>
                <a:spcPts val="0"/>
              </a:spcBef>
              <a:spcAft>
                <a:spcPts val="0"/>
              </a:spcAft>
              <a:buSzPts val="2800"/>
              <a:buFont typeface="Calibri"/>
              <a:buNone/>
              <a:defRPr>
                <a:latin typeface="Calibri"/>
                <a:ea typeface="Calibri"/>
                <a:cs typeface="Calibri"/>
                <a:sym typeface="Calibri"/>
              </a:defRPr>
            </a:lvl2pPr>
            <a:lvl3pPr lvl="2">
              <a:spcBef>
                <a:spcPts val="0"/>
              </a:spcBef>
              <a:spcAft>
                <a:spcPts val="0"/>
              </a:spcAft>
              <a:buSzPts val="2800"/>
              <a:buFont typeface="Calibri"/>
              <a:buNone/>
              <a:defRPr>
                <a:latin typeface="Calibri"/>
                <a:ea typeface="Calibri"/>
                <a:cs typeface="Calibri"/>
                <a:sym typeface="Calibri"/>
              </a:defRPr>
            </a:lvl3pPr>
            <a:lvl4pPr lvl="3">
              <a:spcBef>
                <a:spcPts val="0"/>
              </a:spcBef>
              <a:spcAft>
                <a:spcPts val="0"/>
              </a:spcAft>
              <a:buSzPts val="2800"/>
              <a:buFont typeface="Calibri"/>
              <a:buNone/>
              <a:defRPr>
                <a:latin typeface="Calibri"/>
                <a:ea typeface="Calibri"/>
                <a:cs typeface="Calibri"/>
                <a:sym typeface="Calibri"/>
              </a:defRPr>
            </a:lvl4pPr>
            <a:lvl5pPr lvl="4">
              <a:spcBef>
                <a:spcPts val="0"/>
              </a:spcBef>
              <a:spcAft>
                <a:spcPts val="0"/>
              </a:spcAft>
              <a:buSzPts val="2800"/>
              <a:buFont typeface="Calibri"/>
              <a:buNone/>
              <a:defRPr>
                <a:latin typeface="Calibri"/>
                <a:ea typeface="Calibri"/>
                <a:cs typeface="Calibri"/>
                <a:sym typeface="Calibri"/>
              </a:defRPr>
            </a:lvl5pPr>
            <a:lvl6pPr lvl="5">
              <a:spcBef>
                <a:spcPts val="0"/>
              </a:spcBef>
              <a:spcAft>
                <a:spcPts val="0"/>
              </a:spcAft>
              <a:buSzPts val="2800"/>
              <a:buFont typeface="Calibri"/>
              <a:buNone/>
              <a:defRPr>
                <a:latin typeface="Calibri"/>
                <a:ea typeface="Calibri"/>
                <a:cs typeface="Calibri"/>
                <a:sym typeface="Calibri"/>
              </a:defRPr>
            </a:lvl6pPr>
            <a:lvl7pPr lvl="6">
              <a:spcBef>
                <a:spcPts val="0"/>
              </a:spcBef>
              <a:spcAft>
                <a:spcPts val="0"/>
              </a:spcAft>
              <a:buSzPts val="2800"/>
              <a:buFont typeface="Calibri"/>
              <a:buNone/>
              <a:defRPr>
                <a:latin typeface="Calibri"/>
                <a:ea typeface="Calibri"/>
                <a:cs typeface="Calibri"/>
                <a:sym typeface="Calibri"/>
              </a:defRPr>
            </a:lvl7pPr>
            <a:lvl8pPr lvl="7">
              <a:spcBef>
                <a:spcPts val="0"/>
              </a:spcBef>
              <a:spcAft>
                <a:spcPts val="0"/>
              </a:spcAft>
              <a:buSzPts val="2800"/>
              <a:buFont typeface="Calibri"/>
              <a:buNone/>
              <a:defRPr>
                <a:latin typeface="Calibri"/>
                <a:ea typeface="Calibri"/>
                <a:cs typeface="Calibri"/>
                <a:sym typeface="Calibri"/>
              </a:defRPr>
            </a:lvl8pPr>
            <a:lvl9pPr lvl="8">
              <a:spcBef>
                <a:spcPts val="0"/>
              </a:spcBef>
              <a:spcAft>
                <a:spcPts val="0"/>
              </a:spcAft>
              <a:buSzPts val="2800"/>
              <a:buFont typeface="Calibri"/>
              <a:buNone/>
              <a:defRPr>
                <a:latin typeface="Calibri"/>
                <a:ea typeface="Calibri"/>
                <a:cs typeface="Calibri"/>
                <a:sym typeface="Calibri"/>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spAutoFit/>
          </a:bodyPr>
          <a:lstStyle>
            <a:lvl1pPr indent="-342900" lvl="0" marL="457200">
              <a:spcBef>
                <a:spcPts val="0"/>
              </a:spcBef>
              <a:spcAft>
                <a:spcPts val="0"/>
              </a:spcAft>
              <a:buSzPts val="1800"/>
              <a:buFont typeface="Calibri"/>
              <a:buChar char="●"/>
              <a:defRPr>
                <a:latin typeface="Calibri"/>
                <a:ea typeface="Calibri"/>
                <a:cs typeface="Calibri"/>
                <a:sym typeface="Calibri"/>
              </a:defRPr>
            </a:lvl1pPr>
            <a:lvl2pPr indent="-317500" lvl="1" marL="914400">
              <a:spcBef>
                <a:spcPts val="0"/>
              </a:spcBef>
              <a:spcAft>
                <a:spcPts val="0"/>
              </a:spcAft>
              <a:buSzPts val="1400"/>
              <a:buFont typeface="Calibri"/>
              <a:buChar char="○"/>
              <a:defRPr>
                <a:latin typeface="Calibri"/>
                <a:ea typeface="Calibri"/>
                <a:cs typeface="Calibri"/>
                <a:sym typeface="Calibri"/>
              </a:defRPr>
            </a:lvl2pPr>
            <a:lvl3pPr indent="-317500" lvl="2" marL="1371600">
              <a:spcBef>
                <a:spcPts val="0"/>
              </a:spcBef>
              <a:spcAft>
                <a:spcPts val="0"/>
              </a:spcAft>
              <a:buSzPts val="1400"/>
              <a:buFont typeface="Calibri"/>
              <a:buChar char="■"/>
              <a:defRPr>
                <a:latin typeface="Calibri"/>
                <a:ea typeface="Calibri"/>
                <a:cs typeface="Calibri"/>
                <a:sym typeface="Calibri"/>
              </a:defRPr>
            </a:lvl3pPr>
            <a:lvl4pPr indent="-317500" lvl="3" marL="1828800">
              <a:spcBef>
                <a:spcPts val="0"/>
              </a:spcBef>
              <a:spcAft>
                <a:spcPts val="0"/>
              </a:spcAft>
              <a:buSzPts val="1400"/>
              <a:buFont typeface="Calibri"/>
              <a:buChar char="●"/>
              <a:defRPr>
                <a:latin typeface="Calibri"/>
                <a:ea typeface="Calibri"/>
                <a:cs typeface="Calibri"/>
                <a:sym typeface="Calibri"/>
              </a:defRPr>
            </a:lvl4pPr>
            <a:lvl5pPr indent="-317500" lvl="4" marL="2286000">
              <a:spcBef>
                <a:spcPts val="0"/>
              </a:spcBef>
              <a:spcAft>
                <a:spcPts val="0"/>
              </a:spcAft>
              <a:buSzPts val="1400"/>
              <a:buFont typeface="Calibri"/>
              <a:buChar char="○"/>
              <a:defRPr>
                <a:latin typeface="Calibri"/>
                <a:ea typeface="Calibri"/>
                <a:cs typeface="Calibri"/>
                <a:sym typeface="Calibri"/>
              </a:defRPr>
            </a:lvl5pPr>
            <a:lvl6pPr indent="-317500" lvl="5" marL="2743200">
              <a:spcBef>
                <a:spcPts val="0"/>
              </a:spcBef>
              <a:spcAft>
                <a:spcPts val="0"/>
              </a:spcAft>
              <a:buSzPts val="1400"/>
              <a:buFont typeface="Calibri"/>
              <a:buChar char="■"/>
              <a:defRPr>
                <a:latin typeface="Calibri"/>
                <a:ea typeface="Calibri"/>
                <a:cs typeface="Calibri"/>
                <a:sym typeface="Calibri"/>
              </a:defRPr>
            </a:lvl6pPr>
            <a:lvl7pPr indent="-317500" lvl="6" marL="3200400">
              <a:spcBef>
                <a:spcPts val="0"/>
              </a:spcBef>
              <a:spcAft>
                <a:spcPts val="0"/>
              </a:spcAft>
              <a:buSzPts val="1400"/>
              <a:buFont typeface="Calibri"/>
              <a:buChar char="●"/>
              <a:defRPr>
                <a:latin typeface="Calibri"/>
                <a:ea typeface="Calibri"/>
                <a:cs typeface="Calibri"/>
                <a:sym typeface="Calibri"/>
              </a:defRPr>
            </a:lvl7pPr>
            <a:lvl8pPr indent="-317500" lvl="7" marL="3657600">
              <a:spcBef>
                <a:spcPts val="0"/>
              </a:spcBef>
              <a:spcAft>
                <a:spcPts val="0"/>
              </a:spcAft>
              <a:buSzPts val="1400"/>
              <a:buFont typeface="Calibri"/>
              <a:buChar char="○"/>
              <a:defRPr>
                <a:latin typeface="Calibri"/>
                <a:ea typeface="Calibri"/>
                <a:cs typeface="Calibri"/>
                <a:sym typeface="Calibri"/>
              </a:defRPr>
            </a:lvl8pPr>
            <a:lvl9pPr indent="-317500" lvl="8" marL="4114800">
              <a:spcBef>
                <a:spcPts val="0"/>
              </a:spcBef>
              <a:spcAft>
                <a:spcPts val="0"/>
              </a:spcAft>
              <a:buSzPts val="1400"/>
              <a:buFont typeface="Calibri"/>
              <a:buChar char="■"/>
              <a:defRPr>
                <a:latin typeface="Calibri"/>
                <a:ea typeface="Calibri"/>
                <a:cs typeface="Calibri"/>
                <a:sym typeface="Calibri"/>
              </a:defRPr>
            </a:lvl9pPr>
          </a:lstStyle>
          <a:p/>
        </p:txBody>
      </p:sp>
      <p:sp>
        <p:nvSpPr>
          <p:cNvPr id="19" name="Google Shape;19;p4"/>
          <p:cNvSpPr txBox="1"/>
          <p:nvPr>
            <p:ph idx="12" type="sldNum"/>
          </p:nvPr>
        </p:nvSpPr>
        <p:spPr>
          <a:xfrm>
            <a:off x="8472458" y="4663217"/>
            <a:ext cx="548700" cy="338700"/>
          </a:xfrm>
          <a:prstGeom prst="rect">
            <a:avLst/>
          </a:prstGeom>
        </p:spPr>
        <p:txBody>
          <a:bodyPr anchorCtr="0" anchor="ctr" bIns="91425" lIns="91425" spcFirstLastPara="1" rIns="91425" wrap="square" tIns="91425">
            <a:spAutoFit/>
          </a:bodyPr>
          <a:lstStyle>
            <a:lvl1pPr lvl="0">
              <a:buNone/>
              <a:defRPr>
                <a:latin typeface="Calibri"/>
                <a:ea typeface="Calibri"/>
                <a:cs typeface="Calibri"/>
                <a:sym typeface="Calibri"/>
              </a:defRPr>
            </a:lvl1pPr>
            <a:lvl2pPr lvl="1">
              <a:buNone/>
              <a:defRPr>
                <a:latin typeface="Calibri"/>
                <a:ea typeface="Calibri"/>
                <a:cs typeface="Calibri"/>
                <a:sym typeface="Calibri"/>
              </a:defRPr>
            </a:lvl2pPr>
            <a:lvl3pPr lvl="2">
              <a:buNone/>
              <a:defRPr>
                <a:latin typeface="Calibri"/>
                <a:ea typeface="Calibri"/>
                <a:cs typeface="Calibri"/>
                <a:sym typeface="Calibri"/>
              </a:defRPr>
            </a:lvl3pPr>
            <a:lvl4pPr lvl="3">
              <a:buNone/>
              <a:defRPr>
                <a:latin typeface="Calibri"/>
                <a:ea typeface="Calibri"/>
                <a:cs typeface="Calibri"/>
                <a:sym typeface="Calibri"/>
              </a:defRPr>
            </a:lvl4pPr>
            <a:lvl5pPr lvl="4">
              <a:buNone/>
              <a:defRPr>
                <a:latin typeface="Calibri"/>
                <a:ea typeface="Calibri"/>
                <a:cs typeface="Calibri"/>
                <a:sym typeface="Calibri"/>
              </a:defRPr>
            </a:lvl5pPr>
            <a:lvl6pPr lvl="5">
              <a:buNone/>
              <a:defRPr>
                <a:latin typeface="Calibri"/>
                <a:ea typeface="Calibri"/>
                <a:cs typeface="Calibri"/>
                <a:sym typeface="Calibri"/>
              </a:defRPr>
            </a:lvl6pPr>
            <a:lvl7pPr lvl="6">
              <a:buNone/>
              <a:defRPr>
                <a:latin typeface="Calibri"/>
                <a:ea typeface="Calibri"/>
                <a:cs typeface="Calibri"/>
                <a:sym typeface="Calibri"/>
              </a:defRPr>
            </a:lvl7pPr>
            <a:lvl8pPr lvl="7">
              <a:buNone/>
              <a:defRPr>
                <a:latin typeface="Calibri"/>
                <a:ea typeface="Calibri"/>
                <a:cs typeface="Calibri"/>
                <a:sym typeface="Calibri"/>
              </a:defRPr>
            </a:lvl8pPr>
            <a:lvl9pPr lvl="8">
              <a:buNone/>
              <a:defRPr>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Font typeface="Calibri"/>
              <a:buNone/>
              <a:defRPr>
                <a:latin typeface="Calibri"/>
                <a:ea typeface="Calibri"/>
                <a:cs typeface="Calibri"/>
                <a:sym typeface="Calibri"/>
              </a:defRPr>
            </a:lvl1pPr>
            <a:lvl2pPr lvl="1">
              <a:spcBef>
                <a:spcPts val="0"/>
              </a:spcBef>
              <a:spcAft>
                <a:spcPts val="0"/>
              </a:spcAft>
              <a:buSzPts val="2800"/>
              <a:buFont typeface="Calibri"/>
              <a:buNone/>
              <a:defRPr>
                <a:latin typeface="Calibri"/>
                <a:ea typeface="Calibri"/>
                <a:cs typeface="Calibri"/>
                <a:sym typeface="Calibri"/>
              </a:defRPr>
            </a:lvl2pPr>
            <a:lvl3pPr lvl="2">
              <a:spcBef>
                <a:spcPts val="0"/>
              </a:spcBef>
              <a:spcAft>
                <a:spcPts val="0"/>
              </a:spcAft>
              <a:buSzPts val="2800"/>
              <a:buFont typeface="Calibri"/>
              <a:buNone/>
              <a:defRPr>
                <a:latin typeface="Calibri"/>
                <a:ea typeface="Calibri"/>
                <a:cs typeface="Calibri"/>
                <a:sym typeface="Calibri"/>
              </a:defRPr>
            </a:lvl3pPr>
            <a:lvl4pPr lvl="3">
              <a:spcBef>
                <a:spcPts val="0"/>
              </a:spcBef>
              <a:spcAft>
                <a:spcPts val="0"/>
              </a:spcAft>
              <a:buSzPts val="2800"/>
              <a:buFont typeface="Calibri"/>
              <a:buNone/>
              <a:defRPr>
                <a:latin typeface="Calibri"/>
                <a:ea typeface="Calibri"/>
                <a:cs typeface="Calibri"/>
                <a:sym typeface="Calibri"/>
              </a:defRPr>
            </a:lvl4pPr>
            <a:lvl5pPr lvl="4">
              <a:spcBef>
                <a:spcPts val="0"/>
              </a:spcBef>
              <a:spcAft>
                <a:spcPts val="0"/>
              </a:spcAft>
              <a:buSzPts val="2800"/>
              <a:buFont typeface="Calibri"/>
              <a:buNone/>
              <a:defRPr>
                <a:latin typeface="Calibri"/>
                <a:ea typeface="Calibri"/>
                <a:cs typeface="Calibri"/>
                <a:sym typeface="Calibri"/>
              </a:defRPr>
            </a:lvl5pPr>
            <a:lvl6pPr lvl="5">
              <a:spcBef>
                <a:spcPts val="0"/>
              </a:spcBef>
              <a:spcAft>
                <a:spcPts val="0"/>
              </a:spcAft>
              <a:buSzPts val="2800"/>
              <a:buFont typeface="Calibri"/>
              <a:buNone/>
              <a:defRPr>
                <a:latin typeface="Calibri"/>
                <a:ea typeface="Calibri"/>
                <a:cs typeface="Calibri"/>
                <a:sym typeface="Calibri"/>
              </a:defRPr>
            </a:lvl6pPr>
            <a:lvl7pPr lvl="6">
              <a:spcBef>
                <a:spcPts val="0"/>
              </a:spcBef>
              <a:spcAft>
                <a:spcPts val="0"/>
              </a:spcAft>
              <a:buSzPts val="2800"/>
              <a:buFont typeface="Calibri"/>
              <a:buNone/>
              <a:defRPr>
                <a:latin typeface="Calibri"/>
                <a:ea typeface="Calibri"/>
                <a:cs typeface="Calibri"/>
                <a:sym typeface="Calibri"/>
              </a:defRPr>
            </a:lvl7pPr>
            <a:lvl8pPr lvl="7">
              <a:spcBef>
                <a:spcPts val="0"/>
              </a:spcBef>
              <a:spcAft>
                <a:spcPts val="0"/>
              </a:spcAft>
              <a:buSzPts val="2800"/>
              <a:buFont typeface="Calibri"/>
              <a:buNone/>
              <a:defRPr>
                <a:latin typeface="Calibri"/>
                <a:ea typeface="Calibri"/>
                <a:cs typeface="Calibri"/>
                <a:sym typeface="Calibri"/>
              </a:defRPr>
            </a:lvl8pPr>
            <a:lvl9pPr lvl="8">
              <a:spcBef>
                <a:spcPts val="0"/>
              </a:spcBef>
              <a:spcAft>
                <a:spcPts val="0"/>
              </a:spcAft>
              <a:buSzPts val="2800"/>
              <a:buFont typeface="Calibri"/>
              <a:buNone/>
              <a:defRPr>
                <a:latin typeface="Calibri"/>
                <a:ea typeface="Calibri"/>
                <a:cs typeface="Calibri"/>
                <a:sym typeface="Calibri"/>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Font typeface="Calibri"/>
              <a:buChar char="●"/>
              <a:defRPr sz="1400">
                <a:latin typeface="Calibri"/>
                <a:ea typeface="Calibri"/>
                <a:cs typeface="Calibri"/>
                <a:sym typeface="Calibri"/>
              </a:defRPr>
            </a:lvl1pPr>
            <a:lvl2pPr indent="-304800" lvl="1" marL="914400">
              <a:spcBef>
                <a:spcPts val="0"/>
              </a:spcBef>
              <a:spcAft>
                <a:spcPts val="0"/>
              </a:spcAft>
              <a:buSzPts val="1200"/>
              <a:buFont typeface="Calibri"/>
              <a:buChar char="○"/>
              <a:defRPr sz="1200">
                <a:latin typeface="Calibri"/>
                <a:ea typeface="Calibri"/>
                <a:cs typeface="Calibri"/>
                <a:sym typeface="Calibri"/>
              </a:defRPr>
            </a:lvl2pPr>
            <a:lvl3pPr indent="-304800" lvl="2" marL="1371600">
              <a:spcBef>
                <a:spcPts val="0"/>
              </a:spcBef>
              <a:spcAft>
                <a:spcPts val="0"/>
              </a:spcAft>
              <a:buSzPts val="1200"/>
              <a:buFont typeface="Calibri"/>
              <a:buChar char="■"/>
              <a:defRPr sz="1200">
                <a:latin typeface="Calibri"/>
                <a:ea typeface="Calibri"/>
                <a:cs typeface="Calibri"/>
                <a:sym typeface="Calibri"/>
              </a:defRPr>
            </a:lvl3pPr>
            <a:lvl4pPr indent="-304800" lvl="3" marL="1828800">
              <a:spcBef>
                <a:spcPts val="0"/>
              </a:spcBef>
              <a:spcAft>
                <a:spcPts val="0"/>
              </a:spcAft>
              <a:buSzPts val="1200"/>
              <a:buFont typeface="Calibri"/>
              <a:buChar char="●"/>
              <a:defRPr sz="1200">
                <a:latin typeface="Calibri"/>
                <a:ea typeface="Calibri"/>
                <a:cs typeface="Calibri"/>
                <a:sym typeface="Calibri"/>
              </a:defRPr>
            </a:lvl4pPr>
            <a:lvl5pPr indent="-304800" lvl="4" marL="2286000">
              <a:spcBef>
                <a:spcPts val="0"/>
              </a:spcBef>
              <a:spcAft>
                <a:spcPts val="0"/>
              </a:spcAft>
              <a:buSzPts val="1200"/>
              <a:buFont typeface="Calibri"/>
              <a:buChar char="○"/>
              <a:defRPr sz="1200">
                <a:latin typeface="Calibri"/>
                <a:ea typeface="Calibri"/>
                <a:cs typeface="Calibri"/>
                <a:sym typeface="Calibri"/>
              </a:defRPr>
            </a:lvl5pPr>
            <a:lvl6pPr indent="-304800" lvl="5" marL="2743200">
              <a:spcBef>
                <a:spcPts val="0"/>
              </a:spcBef>
              <a:spcAft>
                <a:spcPts val="0"/>
              </a:spcAft>
              <a:buSzPts val="1200"/>
              <a:buFont typeface="Calibri"/>
              <a:buChar char="■"/>
              <a:defRPr sz="1200">
                <a:latin typeface="Calibri"/>
                <a:ea typeface="Calibri"/>
                <a:cs typeface="Calibri"/>
                <a:sym typeface="Calibri"/>
              </a:defRPr>
            </a:lvl6pPr>
            <a:lvl7pPr indent="-304800" lvl="6" marL="3200400">
              <a:spcBef>
                <a:spcPts val="0"/>
              </a:spcBef>
              <a:spcAft>
                <a:spcPts val="0"/>
              </a:spcAft>
              <a:buSzPts val="1200"/>
              <a:buFont typeface="Calibri"/>
              <a:buChar char="●"/>
              <a:defRPr sz="1200">
                <a:latin typeface="Calibri"/>
                <a:ea typeface="Calibri"/>
                <a:cs typeface="Calibri"/>
                <a:sym typeface="Calibri"/>
              </a:defRPr>
            </a:lvl7pPr>
            <a:lvl8pPr indent="-304800" lvl="7" marL="3657600">
              <a:spcBef>
                <a:spcPts val="0"/>
              </a:spcBef>
              <a:spcAft>
                <a:spcPts val="0"/>
              </a:spcAft>
              <a:buSzPts val="1200"/>
              <a:buFont typeface="Calibri"/>
              <a:buChar char="○"/>
              <a:defRPr sz="1200">
                <a:latin typeface="Calibri"/>
                <a:ea typeface="Calibri"/>
                <a:cs typeface="Calibri"/>
                <a:sym typeface="Calibri"/>
              </a:defRPr>
            </a:lvl8pPr>
            <a:lvl9pPr indent="-304800" lvl="8" marL="4114800">
              <a:spcBef>
                <a:spcPts val="0"/>
              </a:spcBef>
              <a:spcAft>
                <a:spcPts val="0"/>
              </a:spcAft>
              <a:buSzPts val="1200"/>
              <a:buFont typeface="Calibri"/>
              <a:buChar char="■"/>
              <a:defRPr sz="1200">
                <a:latin typeface="Calibri"/>
                <a:ea typeface="Calibri"/>
                <a:cs typeface="Calibri"/>
                <a:sym typeface="Calibri"/>
              </a:defRPr>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Font typeface="Calibri"/>
              <a:buChar char="●"/>
              <a:defRPr sz="1400">
                <a:latin typeface="Calibri"/>
                <a:ea typeface="Calibri"/>
                <a:cs typeface="Calibri"/>
                <a:sym typeface="Calibri"/>
              </a:defRPr>
            </a:lvl1pPr>
            <a:lvl2pPr indent="-304800" lvl="1" marL="914400">
              <a:spcBef>
                <a:spcPts val="0"/>
              </a:spcBef>
              <a:spcAft>
                <a:spcPts val="0"/>
              </a:spcAft>
              <a:buSzPts val="1200"/>
              <a:buFont typeface="Calibri"/>
              <a:buChar char="○"/>
              <a:defRPr sz="1200">
                <a:latin typeface="Calibri"/>
                <a:ea typeface="Calibri"/>
                <a:cs typeface="Calibri"/>
                <a:sym typeface="Calibri"/>
              </a:defRPr>
            </a:lvl2pPr>
            <a:lvl3pPr indent="-304800" lvl="2" marL="1371600">
              <a:spcBef>
                <a:spcPts val="0"/>
              </a:spcBef>
              <a:spcAft>
                <a:spcPts val="0"/>
              </a:spcAft>
              <a:buSzPts val="1200"/>
              <a:buFont typeface="Calibri"/>
              <a:buChar char="■"/>
              <a:defRPr sz="1200">
                <a:latin typeface="Calibri"/>
                <a:ea typeface="Calibri"/>
                <a:cs typeface="Calibri"/>
                <a:sym typeface="Calibri"/>
              </a:defRPr>
            </a:lvl3pPr>
            <a:lvl4pPr indent="-304800" lvl="3" marL="1828800">
              <a:spcBef>
                <a:spcPts val="0"/>
              </a:spcBef>
              <a:spcAft>
                <a:spcPts val="0"/>
              </a:spcAft>
              <a:buSzPts val="1200"/>
              <a:buFont typeface="Calibri"/>
              <a:buChar char="●"/>
              <a:defRPr sz="1200">
                <a:latin typeface="Calibri"/>
                <a:ea typeface="Calibri"/>
                <a:cs typeface="Calibri"/>
                <a:sym typeface="Calibri"/>
              </a:defRPr>
            </a:lvl4pPr>
            <a:lvl5pPr indent="-304800" lvl="4" marL="2286000">
              <a:spcBef>
                <a:spcPts val="0"/>
              </a:spcBef>
              <a:spcAft>
                <a:spcPts val="0"/>
              </a:spcAft>
              <a:buSzPts val="1200"/>
              <a:buFont typeface="Calibri"/>
              <a:buChar char="○"/>
              <a:defRPr sz="1200">
                <a:latin typeface="Calibri"/>
                <a:ea typeface="Calibri"/>
                <a:cs typeface="Calibri"/>
                <a:sym typeface="Calibri"/>
              </a:defRPr>
            </a:lvl5pPr>
            <a:lvl6pPr indent="-304800" lvl="5" marL="2743200">
              <a:spcBef>
                <a:spcPts val="0"/>
              </a:spcBef>
              <a:spcAft>
                <a:spcPts val="0"/>
              </a:spcAft>
              <a:buSzPts val="1200"/>
              <a:buFont typeface="Calibri"/>
              <a:buChar char="■"/>
              <a:defRPr sz="1200">
                <a:latin typeface="Calibri"/>
                <a:ea typeface="Calibri"/>
                <a:cs typeface="Calibri"/>
                <a:sym typeface="Calibri"/>
              </a:defRPr>
            </a:lvl6pPr>
            <a:lvl7pPr indent="-304800" lvl="6" marL="3200400">
              <a:spcBef>
                <a:spcPts val="0"/>
              </a:spcBef>
              <a:spcAft>
                <a:spcPts val="0"/>
              </a:spcAft>
              <a:buSzPts val="1200"/>
              <a:buFont typeface="Calibri"/>
              <a:buChar char="●"/>
              <a:defRPr sz="1200">
                <a:latin typeface="Calibri"/>
                <a:ea typeface="Calibri"/>
                <a:cs typeface="Calibri"/>
                <a:sym typeface="Calibri"/>
              </a:defRPr>
            </a:lvl7pPr>
            <a:lvl8pPr indent="-304800" lvl="7" marL="3657600">
              <a:spcBef>
                <a:spcPts val="0"/>
              </a:spcBef>
              <a:spcAft>
                <a:spcPts val="0"/>
              </a:spcAft>
              <a:buSzPts val="1200"/>
              <a:buFont typeface="Calibri"/>
              <a:buChar char="○"/>
              <a:defRPr sz="1200">
                <a:latin typeface="Calibri"/>
                <a:ea typeface="Calibri"/>
                <a:cs typeface="Calibri"/>
                <a:sym typeface="Calibri"/>
              </a:defRPr>
            </a:lvl8pPr>
            <a:lvl9pPr indent="-304800" lvl="8" marL="4114800">
              <a:spcBef>
                <a:spcPts val="0"/>
              </a:spcBef>
              <a:spcAft>
                <a:spcPts val="0"/>
              </a:spcAft>
              <a:buSzPts val="1200"/>
              <a:buFont typeface="Calibri"/>
              <a:buChar char="■"/>
              <a:defRPr sz="1200">
                <a:latin typeface="Calibri"/>
                <a:ea typeface="Calibri"/>
                <a:cs typeface="Calibri"/>
                <a:sym typeface="Calibri"/>
              </a:defRPr>
            </a:lvl9pPr>
          </a:lstStyle>
          <a:p/>
        </p:txBody>
      </p:sp>
      <p:sp>
        <p:nvSpPr>
          <p:cNvPr id="24" name="Google Shape;24;p5"/>
          <p:cNvSpPr txBox="1"/>
          <p:nvPr>
            <p:ph idx="12" type="sldNum"/>
          </p:nvPr>
        </p:nvSpPr>
        <p:spPr>
          <a:xfrm>
            <a:off x="8472458" y="4663217"/>
            <a:ext cx="548700" cy="338700"/>
          </a:xfrm>
          <a:prstGeom prst="rect">
            <a:avLst/>
          </a:prstGeom>
        </p:spPr>
        <p:txBody>
          <a:bodyPr anchorCtr="0" anchor="ctr" bIns="91425" lIns="91425" spcFirstLastPara="1" rIns="91425" wrap="square" tIns="91425">
            <a:spAutoFit/>
          </a:bodyPr>
          <a:lstStyle>
            <a:lvl1pPr lvl="0">
              <a:buNone/>
              <a:defRPr>
                <a:latin typeface="Calibri"/>
                <a:ea typeface="Calibri"/>
                <a:cs typeface="Calibri"/>
                <a:sym typeface="Calibri"/>
              </a:defRPr>
            </a:lvl1pPr>
            <a:lvl2pPr lvl="1">
              <a:buNone/>
              <a:defRPr>
                <a:latin typeface="Calibri"/>
                <a:ea typeface="Calibri"/>
                <a:cs typeface="Calibri"/>
                <a:sym typeface="Calibri"/>
              </a:defRPr>
            </a:lvl2pPr>
            <a:lvl3pPr lvl="2">
              <a:buNone/>
              <a:defRPr>
                <a:latin typeface="Calibri"/>
                <a:ea typeface="Calibri"/>
                <a:cs typeface="Calibri"/>
                <a:sym typeface="Calibri"/>
              </a:defRPr>
            </a:lvl3pPr>
            <a:lvl4pPr lvl="3">
              <a:buNone/>
              <a:defRPr>
                <a:latin typeface="Calibri"/>
                <a:ea typeface="Calibri"/>
                <a:cs typeface="Calibri"/>
                <a:sym typeface="Calibri"/>
              </a:defRPr>
            </a:lvl4pPr>
            <a:lvl5pPr lvl="4">
              <a:buNone/>
              <a:defRPr>
                <a:latin typeface="Calibri"/>
                <a:ea typeface="Calibri"/>
                <a:cs typeface="Calibri"/>
                <a:sym typeface="Calibri"/>
              </a:defRPr>
            </a:lvl5pPr>
            <a:lvl6pPr lvl="5">
              <a:buNone/>
              <a:defRPr>
                <a:latin typeface="Calibri"/>
                <a:ea typeface="Calibri"/>
                <a:cs typeface="Calibri"/>
                <a:sym typeface="Calibri"/>
              </a:defRPr>
            </a:lvl6pPr>
            <a:lvl7pPr lvl="6">
              <a:buNone/>
              <a:defRPr>
                <a:latin typeface="Calibri"/>
                <a:ea typeface="Calibri"/>
                <a:cs typeface="Calibri"/>
                <a:sym typeface="Calibri"/>
              </a:defRPr>
            </a:lvl7pPr>
            <a:lvl8pPr lvl="7">
              <a:buNone/>
              <a:defRPr>
                <a:latin typeface="Calibri"/>
                <a:ea typeface="Calibri"/>
                <a:cs typeface="Calibri"/>
                <a:sym typeface="Calibri"/>
              </a:defRPr>
            </a:lvl8pPr>
            <a:lvl9pPr lvl="8">
              <a:buNone/>
              <a:defRPr>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Font typeface="Calibri"/>
              <a:buNone/>
              <a:defRPr>
                <a:latin typeface="Calibri"/>
                <a:ea typeface="Calibri"/>
                <a:cs typeface="Calibri"/>
                <a:sym typeface="Calibri"/>
              </a:defRPr>
            </a:lvl1pPr>
            <a:lvl2pPr lvl="1">
              <a:spcBef>
                <a:spcPts val="0"/>
              </a:spcBef>
              <a:spcAft>
                <a:spcPts val="0"/>
              </a:spcAft>
              <a:buSzPts val="2800"/>
              <a:buFont typeface="Calibri"/>
              <a:buNone/>
              <a:defRPr>
                <a:latin typeface="Calibri"/>
                <a:ea typeface="Calibri"/>
                <a:cs typeface="Calibri"/>
                <a:sym typeface="Calibri"/>
              </a:defRPr>
            </a:lvl2pPr>
            <a:lvl3pPr lvl="2">
              <a:spcBef>
                <a:spcPts val="0"/>
              </a:spcBef>
              <a:spcAft>
                <a:spcPts val="0"/>
              </a:spcAft>
              <a:buSzPts val="2800"/>
              <a:buFont typeface="Calibri"/>
              <a:buNone/>
              <a:defRPr>
                <a:latin typeface="Calibri"/>
                <a:ea typeface="Calibri"/>
                <a:cs typeface="Calibri"/>
                <a:sym typeface="Calibri"/>
              </a:defRPr>
            </a:lvl3pPr>
            <a:lvl4pPr lvl="3">
              <a:spcBef>
                <a:spcPts val="0"/>
              </a:spcBef>
              <a:spcAft>
                <a:spcPts val="0"/>
              </a:spcAft>
              <a:buSzPts val="2800"/>
              <a:buFont typeface="Calibri"/>
              <a:buNone/>
              <a:defRPr>
                <a:latin typeface="Calibri"/>
                <a:ea typeface="Calibri"/>
                <a:cs typeface="Calibri"/>
                <a:sym typeface="Calibri"/>
              </a:defRPr>
            </a:lvl4pPr>
            <a:lvl5pPr lvl="4">
              <a:spcBef>
                <a:spcPts val="0"/>
              </a:spcBef>
              <a:spcAft>
                <a:spcPts val="0"/>
              </a:spcAft>
              <a:buSzPts val="2800"/>
              <a:buFont typeface="Calibri"/>
              <a:buNone/>
              <a:defRPr>
                <a:latin typeface="Calibri"/>
                <a:ea typeface="Calibri"/>
                <a:cs typeface="Calibri"/>
                <a:sym typeface="Calibri"/>
              </a:defRPr>
            </a:lvl5pPr>
            <a:lvl6pPr lvl="5">
              <a:spcBef>
                <a:spcPts val="0"/>
              </a:spcBef>
              <a:spcAft>
                <a:spcPts val="0"/>
              </a:spcAft>
              <a:buSzPts val="2800"/>
              <a:buFont typeface="Calibri"/>
              <a:buNone/>
              <a:defRPr>
                <a:latin typeface="Calibri"/>
                <a:ea typeface="Calibri"/>
                <a:cs typeface="Calibri"/>
                <a:sym typeface="Calibri"/>
              </a:defRPr>
            </a:lvl6pPr>
            <a:lvl7pPr lvl="6">
              <a:spcBef>
                <a:spcPts val="0"/>
              </a:spcBef>
              <a:spcAft>
                <a:spcPts val="0"/>
              </a:spcAft>
              <a:buSzPts val="2800"/>
              <a:buFont typeface="Calibri"/>
              <a:buNone/>
              <a:defRPr>
                <a:latin typeface="Calibri"/>
                <a:ea typeface="Calibri"/>
                <a:cs typeface="Calibri"/>
                <a:sym typeface="Calibri"/>
              </a:defRPr>
            </a:lvl7pPr>
            <a:lvl8pPr lvl="7">
              <a:spcBef>
                <a:spcPts val="0"/>
              </a:spcBef>
              <a:spcAft>
                <a:spcPts val="0"/>
              </a:spcAft>
              <a:buSzPts val="2800"/>
              <a:buFont typeface="Calibri"/>
              <a:buNone/>
              <a:defRPr>
                <a:latin typeface="Calibri"/>
                <a:ea typeface="Calibri"/>
                <a:cs typeface="Calibri"/>
                <a:sym typeface="Calibri"/>
              </a:defRPr>
            </a:lvl8pPr>
            <a:lvl9pPr lvl="8">
              <a:spcBef>
                <a:spcPts val="0"/>
              </a:spcBef>
              <a:spcAft>
                <a:spcPts val="0"/>
              </a:spcAft>
              <a:buSzPts val="2800"/>
              <a:buFont typeface="Calibri"/>
              <a:buNone/>
              <a:defRPr>
                <a:latin typeface="Calibri"/>
                <a:ea typeface="Calibri"/>
                <a:cs typeface="Calibri"/>
                <a:sym typeface="Calibri"/>
              </a:defRPr>
            </a:lvl9pPr>
          </a:lstStyle>
          <a:p/>
        </p:txBody>
      </p:sp>
      <p:sp>
        <p:nvSpPr>
          <p:cNvPr id="27" name="Google Shape;27;p6"/>
          <p:cNvSpPr txBox="1"/>
          <p:nvPr>
            <p:ph idx="12" type="sldNum"/>
          </p:nvPr>
        </p:nvSpPr>
        <p:spPr>
          <a:xfrm>
            <a:off x="8472458" y="4663217"/>
            <a:ext cx="548700" cy="338700"/>
          </a:xfrm>
          <a:prstGeom prst="rect">
            <a:avLst/>
          </a:prstGeom>
        </p:spPr>
        <p:txBody>
          <a:bodyPr anchorCtr="0" anchor="ctr" bIns="91425" lIns="91425" spcFirstLastPara="1" rIns="91425" wrap="square" tIns="91425">
            <a:spAutoFit/>
          </a:bodyPr>
          <a:lstStyle>
            <a:lvl1pPr lvl="0">
              <a:buNone/>
              <a:defRPr>
                <a:latin typeface="Calibri"/>
                <a:ea typeface="Calibri"/>
                <a:cs typeface="Calibri"/>
                <a:sym typeface="Calibri"/>
              </a:defRPr>
            </a:lvl1pPr>
            <a:lvl2pPr lvl="1">
              <a:buNone/>
              <a:defRPr>
                <a:latin typeface="Calibri"/>
                <a:ea typeface="Calibri"/>
                <a:cs typeface="Calibri"/>
                <a:sym typeface="Calibri"/>
              </a:defRPr>
            </a:lvl2pPr>
            <a:lvl3pPr lvl="2">
              <a:buNone/>
              <a:defRPr>
                <a:latin typeface="Calibri"/>
                <a:ea typeface="Calibri"/>
                <a:cs typeface="Calibri"/>
                <a:sym typeface="Calibri"/>
              </a:defRPr>
            </a:lvl3pPr>
            <a:lvl4pPr lvl="3">
              <a:buNone/>
              <a:defRPr>
                <a:latin typeface="Calibri"/>
                <a:ea typeface="Calibri"/>
                <a:cs typeface="Calibri"/>
                <a:sym typeface="Calibri"/>
              </a:defRPr>
            </a:lvl4pPr>
            <a:lvl5pPr lvl="4">
              <a:buNone/>
              <a:defRPr>
                <a:latin typeface="Calibri"/>
                <a:ea typeface="Calibri"/>
                <a:cs typeface="Calibri"/>
                <a:sym typeface="Calibri"/>
              </a:defRPr>
            </a:lvl5pPr>
            <a:lvl6pPr lvl="5">
              <a:buNone/>
              <a:defRPr>
                <a:latin typeface="Calibri"/>
                <a:ea typeface="Calibri"/>
                <a:cs typeface="Calibri"/>
                <a:sym typeface="Calibri"/>
              </a:defRPr>
            </a:lvl6pPr>
            <a:lvl7pPr lvl="6">
              <a:buNone/>
              <a:defRPr>
                <a:latin typeface="Calibri"/>
                <a:ea typeface="Calibri"/>
                <a:cs typeface="Calibri"/>
                <a:sym typeface="Calibri"/>
              </a:defRPr>
            </a:lvl7pPr>
            <a:lvl8pPr lvl="7">
              <a:buNone/>
              <a:defRPr>
                <a:latin typeface="Calibri"/>
                <a:ea typeface="Calibri"/>
                <a:cs typeface="Calibri"/>
                <a:sym typeface="Calibri"/>
              </a:defRPr>
            </a:lvl8pPr>
            <a:lvl9pPr lvl="8">
              <a:buNone/>
              <a:defRPr>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sp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sp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sp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38700"/>
          </a:xfrm>
          <a:prstGeom prst="rect">
            <a:avLst/>
          </a:prstGeom>
          <a:noFill/>
          <a:ln>
            <a:noFill/>
          </a:ln>
        </p:spPr>
        <p:txBody>
          <a:bodyPr anchorCtr="0" anchor="ctr" bIns="91425" lIns="91425" spcFirstLastPara="1" rIns="91425" wrap="square" tIns="91425">
            <a:sp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1.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17856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a:t>Lecture 2: History of Software Engineering</a:t>
            </a:r>
            <a:endParaRPr/>
          </a:p>
        </p:txBody>
      </p:sp>
      <p:sp>
        <p:nvSpPr>
          <p:cNvPr id="55" name="Google Shape;55;p13"/>
          <p:cNvSpPr txBox="1"/>
          <p:nvPr>
            <p:ph idx="1" type="subTitle"/>
          </p:nvPr>
        </p:nvSpPr>
        <p:spPr>
          <a:xfrm>
            <a:off x="311700" y="2834125"/>
            <a:ext cx="8520600" cy="6156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Mia Mohammad Imran</a:t>
            </a:r>
            <a:endParaRPr>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“Software Crisis” (late 1960s-1970s)</a:t>
            </a:r>
            <a:endParaRPr/>
          </a:p>
        </p:txBody>
      </p:sp>
      <p:sp>
        <p:nvSpPr>
          <p:cNvPr id="110" name="Google Shape;110;p22"/>
          <p:cNvSpPr txBox="1"/>
          <p:nvPr>
            <p:ph idx="1" type="body"/>
          </p:nvPr>
        </p:nvSpPr>
        <p:spPr>
          <a:xfrm>
            <a:off x="311700" y="1152475"/>
            <a:ext cx="8520600" cy="35814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Coined by NATO at a Software Engineering Conference (1968)</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What Lead The Software Crisis</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Lack of proper development methodologies</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Poor project management</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Insufficient testing practices</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Inadequate documentation</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Over budget</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Not meeting all the user’s requirements</a:t>
            </a:r>
            <a:endParaRPr sz="18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Developments:</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Structured programming</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u="sng">
                <a:solidFill>
                  <a:schemeClr val="dk1"/>
                </a:solidFill>
              </a:rPr>
              <a:t>Birth of software engineering as a discipline</a:t>
            </a:r>
            <a:endParaRPr sz="1800" u="sng">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3"/>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Structured Era (1970s)</a:t>
            </a:r>
            <a:endParaRPr/>
          </a:p>
        </p:txBody>
      </p:sp>
      <p:sp>
        <p:nvSpPr>
          <p:cNvPr id="116" name="Google Shape;116;p23"/>
          <p:cNvSpPr txBox="1"/>
          <p:nvPr>
            <p:ph idx="1" type="body"/>
          </p:nvPr>
        </p:nvSpPr>
        <p:spPr>
          <a:xfrm>
            <a:off x="311700" y="1152475"/>
            <a:ext cx="8520600" cy="31863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Software Engineering is a Discipline…</a:t>
            </a:r>
            <a:endParaRPr sz="2000"/>
          </a:p>
          <a:p>
            <a:pPr indent="-342900" lvl="1" marL="914400" rtl="0" algn="l">
              <a:lnSpc>
                <a:spcPct val="100000"/>
              </a:lnSpc>
              <a:spcBef>
                <a:spcPts val="0"/>
              </a:spcBef>
              <a:spcAft>
                <a:spcPts val="0"/>
              </a:spcAft>
              <a:buClr>
                <a:schemeClr val="dk1"/>
              </a:buClr>
              <a:buSzPts val="1800"/>
              <a:buChar char="○"/>
            </a:pPr>
            <a:r>
              <a:rPr lang="en" sz="1800">
                <a:solidFill>
                  <a:schemeClr val="dk1"/>
                </a:solidFill>
              </a:rPr>
              <a:t>F</a:t>
            </a:r>
            <a:r>
              <a:rPr lang="en" sz="1800">
                <a:solidFill>
                  <a:schemeClr val="dk1"/>
                </a:solidFill>
              </a:rPr>
              <a:t>ault-free</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Delivered on time</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Delivered within budget</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Satisfies the client’s needs</a:t>
            </a:r>
            <a:endParaRPr sz="18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Introduction of structured programming concepts</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Establishment of software development life cycle (SDLC)</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Development of the Waterfall Model</a:t>
            </a:r>
            <a:endParaRPr sz="1800">
              <a:solidFill>
                <a:schemeClr val="dk1"/>
              </a:solidFill>
            </a:endParaRPr>
          </a:p>
          <a:p>
            <a:pPr indent="0" lvl="0" marL="0" rtl="0" algn="l">
              <a:lnSpc>
                <a:spcPct val="100000"/>
              </a:lnSpc>
              <a:spcBef>
                <a:spcPts val="1000"/>
              </a:spcBef>
              <a:spcAft>
                <a:spcPts val="1000"/>
              </a:spcAft>
              <a:buNone/>
            </a:pPr>
            <a:r>
              <a:rPr i="1" lang="en" sz="2000" u="sng">
                <a:solidFill>
                  <a:schemeClr val="dk1"/>
                </a:solidFill>
              </a:rPr>
              <a:t>International Conference on Software Engineering (ICSE) - 1975</a:t>
            </a:r>
            <a:endParaRPr i="1" sz="2200" u="sng">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4"/>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Object-Oriented Programming (1980s-90s)</a:t>
            </a:r>
            <a:endParaRPr/>
          </a:p>
        </p:txBody>
      </p:sp>
      <p:sp>
        <p:nvSpPr>
          <p:cNvPr id="122" name="Google Shape;122;p24"/>
          <p:cNvSpPr txBox="1"/>
          <p:nvPr>
            <p:ph idx="1" type="body"/>
          </p:nvPr>
        </p:nvSpPr>
        <p:spPr>
          <a:xfrm>
            <a:off x="311700" y="1152475"/>
            <a:ext cx="8520600" cy="21087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b="1" lang="en" sz="2000">
                <a:solidFill>
                  <a:schemeClr val="dk1"/>
                </a:solidFill>
              </a:rPr>
              <a:t>Concept:</a:t>
            </a:r>
            <a:r>
              <a:rPr lang="en" sz="2000">
                <a:solidFill>
                  <a:schemeClr val="dk1"/>
                </a:solidFill>
              </a:rPr>
              <a:t> OOP emphasized organizing software around "objects" (data structures) rather than just functions or procedures</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Modular, reusable code</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u="sng">
                <a:solidFill>
                  <a:schemeClr val="dk1"/>
                </a:solidFill>
              </a:rPr>
              <a:t>Introduction of design patterns and reusable components</a:t>
            </a:r>
            <a:endParaRPr sz="2000" u="sng">
              <a:solidFill>
                <a:schemeClr val="dk1"/>
              </a:solidFill>
            </a:endParaRPr>
          </a:p>
          <a:p>
            <a:pPr indent="-355600" lvl="0" marL="457200" rtl="0" algn="l">
              <a:lnSpc>
                <a:spcPct val="100000"/>
              </a:lnSpc>
              <a:spcBef>
                <a:spcPts val="1000"/>
              </a:spcBef>
              <a:spcAft>
                <a:spcPts val="1000"/>
              </a:spcAft>
              <a:buClr>
                <a:schemeClr val="dk1"/>
              </a:buClr>
              <a:buSzPts val="2000"/>
              <a:buChar char="●"/>
            </a:pPr>
            <a:r>
              <a:rPr lang="en" sz="2000">
                <a:solidFill>
                  <a:schemeClr val="dk1"/>
                </a:solidFill>
              </a:rPr>
              <a:t>Development of CASE (Computer-Aided Software Engineering) tools</a:t>
            </a:r>
            <a:endParaRPr sz="18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5"/>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Agile Transformation (2000s)</a:t>
            </a:r>
            <a:endParaRPr/>
          </a:p>
        </p:txBody>
      </p:sp>
      <p:sp>
        <p:nvSpPr>
          <p:cNvPr id="128" name="Google Shape;128;p25"/>
          <p:cNvSpPr txBox="1"/>
          <p:nvPr>
            <p:ph idx="1" type="body"/>
          </p:nvPr>
        </p:nvSpPr>
        <p:spPr>
          <a:xfrm>
            <a:off x="311700" y="1152475"/>
            <a:ext cx="8520600" cy="34632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u="sng">
                <a:solidFill>
                  <a:schemeClr val="dk1"/>
                </a:solidFill>
              </a:rPr>
              <a:t>Publication of the Agile Manifesto (2001)</a:t>
            </a:r>
            <a:endParaRPr sz="2000" u="sng">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Focus on iterative development and customer collaboration</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Popular frameworks:</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Scrum</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Kanban</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Extreme Programming (XP)</a:t>
            </a:r>
            <a:endParaRPr sz="18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Emphasis on:</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Continuous integration</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Test-driven development</a:t>
            </a:r>
            <a:endParaRPr sz="1800">
              <a:solidFill>
                <a:schemeClr val="dk1"/>
              </a:solidFill>
            </a:endParaRPr>
          </a:p>
          <a:p>
            <a:pPr indent="-342900" lvl="1" marL="914400" rtl="0" algn="l">
              <a:lnSpc>
                <a:spcPct val="100000"/>
              </a:lnSpc>
              <a:spcBef>
                <a:spcPts val="0"/>
              </a:spcBef>
              <a:spcAft>
                <a:spcPts val="1000"/>
              </a:spcAft>
              <a:buClr>
                <a:schemeClr val="dk1"/>
              </a:buClr>
              <a:buSzPts val="1800"/>
              <a:buChar char="○"/>
            </a:pPr>
            <a:r>
              <a:rPr lang="en" sz="1800">
                <a:solidFill>
                  <a:schemeClr val="dk1"/>
                </a:solidFill>
              </a:rPr>
              <a:t>Pair programming</a:t>
            </a:r>
            <a:endParaRPr b="1" sz="18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6"/>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DevOps and Cloud Era (2010s)</a:t>
            </a:r>
            <a:endParaRPr/>
          </a:p>
        </p:txBody>
      </p:sp>
      <p:sp>
        <p:nvSpPr>
          <p:cNvPr id="134" name="Google Shape;134;p26"/>
          <p:cNvSpPr txBox="1"/>
          <p:nvPr>
            <p:ph idx="1" type="body"/>
          </p:nvPr>
        </p:nvSpPr>
        <p:spPr>
          <a:xfrm>
            <a:off x="311700" y="1152475"/>
            <a:ext cx="8520600" cy="29091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Emergence of DevOps culture and practices</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Cloud computing</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Microservices architecture</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Key practices:</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Continuous deployment</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Infrastructure as code</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Automated testing and deployment</a:t>
            </a:r>
            <a:endParaRPr sz="1800">
              <a:solidFill>
                <a:schemeClr val="dk1"/>
              </a:solidFill>
            </a:endParaRPr>
          </a:p>
          <a:p>
            <a:pPr indent="-342900" lvl="1" marL="914400" rtl="0" algn="l">
              <a:lnSpc>
                <a:spcPct val="100000"/>
              </a:lnSpc>
              <a:spcBef>
                <a:spcPts val="0"/>
              </a:spcBef>
              <a:spcAft>
                <a:spcPts val="1000"/>
              </a:spcAft>
              <a:buClr>
                <a:schemeClr val="dk1"/>
              </a:buClr>
              <a:buSzPts val="1800"/>
              <a:buChar char="○"/>
            </a:pPr>
            <a:r>
              <a:rPr lang="en" sz="1800">
                <a:solidFill>
                  <a:schemeClr val="dk1"/>
                </a:solidFill>
              </a:rPr>
              <a:t>Containerization (Docker, Kubernetes)</a:t>
            </a:r>
            <a:endParaRPr sz="18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7"/>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Modern Software Engineering (2020s)</a:t>
            </a:r>
            <a:endParaRPr/>
          </a:p>
        </p:txBody>
      </p:sp>
      <p:sp>
        <p:nvSpPr>
          <p:cNvPr id="140" name="Google Shape;140;p27"/>
          <p:cNvSpPr txBox="1"/>
          <p:nvPr>
            <p:ph idx="1" type="body"/>
          </p:nvPr>
        </p:nvSpPr>
        <p:spPr>
          <a:xfrm>
            <a:off x="311700" y="1152475"/>
            <a:ext cx="8520600" cy="29091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1200"/>
              </a:spcBef>
              <a:spcAft>
                <a:spcPts val="0"/>
              </a:spcAft>
              <a:buClr>
                <a:schemeClr val="dk1"/>
              </a:buClr>
              <a:buSzPts val="2000"/>
              <a:buChar char="●"/>
            </a:pPr>
            <a:r>
              <a:rPr lang="en" sz="2000">
                <a:solidFill>
                  <a:schemeClr val="dk1"/>
                </a:solidFill>
              </a:rPr>
              <a:t>AI-driven development and low-code platforms</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GitHub Copilot, Amazon CodeWhisperer, TabbyML, Tabnine, Cursor </a:t>
            </a:r>
            <a:endParaRPr sz="18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Emphasis on security (DevSecOps)</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u="sng">
                <a:solidFill>
                  <a:schemeClr val="dk1"/>
                </a:solidFill>
              </a:rPr>
              <a:t>Sustainable and green software engineering</a:t>
            </a:r>
            <a:endParaRPr sz="2000" u="sng">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Emerging areas:</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Edge computing</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Quantum computing</a:t>
            </a:r>
            <a:endParaRPr sz="1800">
              <a:solidFill>
                <a:schemeClr val="dk1"/>
              </a:solidFill>
            </a:endParaRPr>
          </a:p>
          <a:p>
            <a:pPr indent="-342900" lvl="1" marL="914400" rtl="0" algn="l">
              <a:lnSpc>
                <a:spcPct val="100000"/>
              </a:lnSpc>
              <a:spcBef>
                <a:spcPts val="0"/>
              </a:spcBef>
              <a:spcAft>
                <a:spcPts val="1000"/>
              </a:spcAft>
              <a:buClr>
                <a:schemeClr val="dk1"/>
              </a:buClr>
              <a:buSzPts val="1800"/>
              <a:buChar char="○"/>
            </a:pPr>
            <a:r>
              <a:rPr lang="en" sz="1800">
                <a:solidFill>
                  <a:schemeClr val="dk1"/>
                </a:solidFill>
              </a:rPr>
              <a:t>Blockchain technology</a:t>
            </a:r>
            <a:endParaRPr sz="18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8"/>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Discussion Questions</a:t>
            </a:r>
            <a:endParaRPr/>
          </a:p>
        </p:txBody>
      </p:sp>
      <p:sp>
        <p:nvSpPr>
          <p:cNvPr id="146" name="Google Shape;146;p28"/>
          <p:cNvSpPr txBox="1"/>
          <p:nvPr>
            <p:ph idx="1" type="body"/>
          </p:nvPr>
        </p:nvSpPr>
        <p:spPr>
          <a:xfrm>
            <a:off x="311700" y="1152475"/>
            <a:ext cx="8520600" cy="15444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If a new coding method becomes available which is 10% faster than the current method, then should we adopt it immediately?</a:t>
            </a:r>
            <a:endParaRPr sz="2000">
              <a:solidFill>
                <a:schemeClr val="dk1"/>
              </a:solidFill>
            </a:endParaRPr>
          </a:p>
          <a:p>
            <a:pPr indent="-355600" lvl="0" marL="457200" rtl="0" algn="l">
              <a:lnSpc>
                <a:spcPct val="100000"/>
              </a:lnSpc>
              <a:spcBef>
                <a:spcPts val="1000"/>
              </a:spcBef>
              <a:spcAft>
                <a:spcPts val="1000"/>
              </a:spcAft>
              <a:buClr>
                <a:srgbClr val="A61C00"/>
              </a:buClr>
              <a:buSzPts val="2000"/>
              <a:buChar char="●"/>
            </a:pPr>
            <a:r>
              <a:rPr i="1" lang="en" sz="2000">
                <a:solidFill>
                  <a:srgbClr val="A61C00"/>
                </a:solidFill>
              </a:rPr>
              <a:t>Your team inherits a 15-year-old banking system written in COBOL. How would you approach modernizing it while ensuring business continuity?</a:t>
            </a:r>
            <a:endParaRPr i="1" sz="2000">
              <a:solidFill>
                <a:srgbClr val="A61C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9"/>
          <p:cNvSpPr txBox="1"/>
          <p:nvPr>
            <p:ph type="title"/>
          </p:nvPr>
        </p:nvSpPr>
        <p:spPr>
          <a:xfrm>
            <a:off x="311700" y="2150850"/>
            <a:ext cx="8520600" cy="7389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t>Creating a “Program”</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0"/>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Considerations and Decisions</a:t>
            </a:r>
            <a:endParaRPr/>
          </a:p>
        </p:txBody>
      </p:sp>
      <p:sp>
        <p:nvSpPr>
          <p:cNvPr id="157" name="Google Shape;157;p30"/>
          <p:cNvSpPr txBox="1"/>
          <p:nvPr>
            <p:ph idx="1" type="body"/>
          </p:nvPr>
        </p:nvSpPr>
        <p:spPr>
          <a:xfrm>
            <a:off x="311700" y="1152475"/>
            <a:ext cx="8520600" cy="31758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rgbClr val="6600FF"/>
              </a:buClr>
              <a:buSzPts val="2000"/>
              <a:buChar char="●"/>
            </a:pPr>
            <a:r>
              <a:rPr lang="en" sz="2000">
                <a:solidFill>
                  <a:srgbClr val="6600FF"/>
                </a:solidFill>
              </a:rPr>
              <a:t>We all “start” by learning how to code in some programming language.</a:t>
            </a:r>
            <a:endParaRPr sz="9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With a small, hypothetical, and fairly well defined problem</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Usually the code is within one module</a:t>
            </a:r>
            <a:endParaRPr sz="900">
              <a:solidFill>
                <a:schemeClr val="dk1"/>
              </a:solidFill>
            </a:endParaRPr>
          </a:p>
          <a:p>
            <a:pPr indent="-355600" lvl="0" marL="457200" rtl="0" algn="l">
              <a:lnSpc>
                <a:spcPct val="100000"/>
              </a:lnSpc>
              <a:spcBef>
                <a:spcPts val="1000"/>
              </a:spcBef>
              <a:spcAft>
                <a:spcPts val="0"/>
              </a:spcAft>
              <a:buClr>
                <a:srgbClr val="6600FF"/>
              </a:buClr>
              <a:buSzPts val="2000"/>
              <a:buChar char="●"/>
            </a:pPr>
            <a:r>
              <a:rPr lang="en" sz="2000">
                <a:solidFill>
                  <a:srgbClr val="6600FF"/>
                </a:solidFill>
              </a:rPr>
              <a:t>We then learn that the program usually does not work on the first try, second try — may be even fifth or sixth try!</a:t>
            </a:r>
            <a:endParaRPr sz="9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We learn about “testing” the program</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We learn about re-reading and re-thinking the (problem) requirements more carefully — then find that we may not have all the answers</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We learn about tracing and “debugging” the program</a:t>
            </a:r>
            <a:endParaRPr sz="1800">
              <a:solidFill>
                <a:schemeClr val="dk1"/>
              </a:solidFill>
            </a:endParaRPr>
          </a:p>
          <a:p>
            <a:pPr indent="-342900" lvl="1" marL="914400" rtl="0" algn="l">
              <a:lnSpc>
                <a:spcPct val="100000"/>
              </a:lnSpc>
              <a:spcBef>
                <a:spcPts val="0"/>
              </a:spcBef>
              <a:spcAft>
                <a:spcPts val="1000"/>
              </a:spcAft>
              <a:buClr>
                <a:schemeClr val="dk1"/>
              </a:buClr>
              <a:buSzPts val="1800"/>
              <a:buChar char="○"/>
            </a:pPr>
            <a:r>
              <a:rPr lang="en" sz="1800">
                <a:solidFill>
                  <a:schemeClr val="dk1"/>
                </a:solidFill>
              </a:rPr>
              <a:t>Then —- </a:t>
            </a:r>
            <a:r>
              <a:rPr lang="en" sz="1800">
                <a:solidFill>
                  <a:srgbClr val="006600"/>
                </a:solidFill>
              </a:rPr>
              <a:t>somehow magically</a:t>
            </a:r>
            <a:r>
              <a:rPr lang="en" sz="1800">
                <a:solidFill>
                  <a:schemeClr val="dk1"/>
                </a:solidFill>
              </a:rPr>
              <a:t> —- we decide that it’s </a:t>
            </a:r>
            <a:r>
              <a:rPr lang="en" sz="1800" u="sng">
                <a:solidFill>
                  <a:srgbClr val="006600"/>
                </a:solidFill>
              </a:rPr>
              <a:t>“good enough !”</a:t>
            </a:r>
            <a:endParaRPr sz="1800">
              <a:solidFill>
                <a:srgbClr val="0066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1"/>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Introduction to creating a program</a:t>
            </a:r>
            <a:endParaRPr/>
          </a:p>
        </p:txBody>
      </p:sp>
      <p:sp>
        <p:nvSpPr>
          <p:cNvPr id="163" name="Google Shape;163;p31"/>
          <p:cNvSpPr txBox="1"/>
          <p:nvPr>
            <p:ph idx="1" type="body"/>
          </p:nvPr>
        </p:nvSpPr>
        <p:spPr>
          <a:xfrm>
            <a:off x="311700" y="1152475"/>
            <a:ext cx="8520600" cy="14829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Problem Statement</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i="1" lang="en" sz="1800">
                <a:solidFill>
                  <a:schemeClr val="dk1"/>
                </a:solidFill>
              </a:rPr>
              <a:t>“Given a collection of lines of text (strings) stored in a file, sort them in alphabetical order, and write them to another file.”</a:t>
            </a:r>
            <a:endParaRPr i="1" sz="1800">
              <a:solidFill>
                <a:schemeClr val="dk1"/>
              </a:solidFill>
            </a:endParaRPr>
          </a:p>
          <a:p>
            <a:pPr indent="-355600" lvl="0" marL="457200" rtl="0" algn="l">
              <a:lnSpc>
                <a:spcPct val="100000"/>
              </a:lnSpc>
              <a:spcBef>
                <a:spcPts val="1000"/>
              </a:spcBef>
              <a:spcAft>
                <a:spcPts val="1000"/>
              </a:spcAft>
              <a:buClr>
                <a:srgbClr val="006600"/>
              </a:buClr>
              <a:buSzPts val="2000"/>
              <a:buChar char="●"/>
            </a:pPr>
            <a:r>
              <a:rPr lang="en" sz="2000">
                <a:solidFill>
                  <a:srgbClr val="006600"/>
                </a:solidFill>
              </a:rPr>
              <a:t>What are the Program Requirements?</a:t>
            </a:r>
            <a:endParaRPr sz="1200">
              <a:solidFill>
                <a:srgbClr val="0066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Today’s Agenda</a:t>
            </a:r>
            <a:endParaRPr/>
          </a:p>
        </p:txBody>
      </p:sp>
      <p:sp>
        <p:nvSpPr>
          <p:cNvPr id="61" name="Google Shape;61;p14"/>
          <p:cNvSpPr txBox="1"/>
          <p:nvPr>
            <p:ph idx="1" type="body"/>
          </p:nvPr>
        </p:nvSpPr>
        <p:spPr>
          <a:xfrm>
            <a:off x="311700" y="1152475"/>
            <a:ext cx="8520600" cy="974700"/>
          </a:xfrm>
          <a:prstGeom prst="rect">
            <a:avLst/>
          </a:prstGeom>
        </p:spPr>
        <p:txBody>
          <a:bodyPr anchorCtr="0" anchor="t" bIns="91425" lIns="91425" spcFirstLastPara="1" rIns="91425" wrap="square" tIns="91425">
            <a:spAutoFit/>
          </a:bodyPr>
          <a:lstStyle/>
          <a:p>
            <a:pPr indent="-355600" lvl="0" marL="457200" rtl="0" algn="l">
              <a:spcBef>
                <a:spcPts val="0"/>
              </a:spcBef>
              <a:spcAft>
                <a:spcPts val="0"/>
              </a:spcAft>
              <a:buClr>
                <a:schemeClr val="dk1"/>
              </a:buClr>
              <a:buSzPts val="2000"/>
              <a:buChar char="●"/>
            </a:pPr>
            <a:r>
              <a:rPr lang="en" sz="2000">
                <a:solidFill>
                  <a:schemeClr val="dk1"/>
                </a:solidFill>
              </a:rPr>
              <a:t>Evolution of Software Engineering</a:t>
            </a:r>
            <a:endParaRPr sz="2000">
              <a:solidFill>
                <a:schemeClr val="dk1"/>
              </a:solidFill>
            </a:endParaRPr>
          </a:p>
          <a:p>
            <a:pPr indent="-355600" lvl="0" marL="457200" rtl="0" algn="l">
              <a:spcBef>
                <a:spcPts val="1000"/>
              </a:spcBef>
              <a:spcAft>
                <a:spcPts val="1000"/>
              </a:spcAft>
              <a:buClr>
                <a:schemeClr val="dk1"/>
              </a:buClr>
              <a:buSzPts val="2000"/>
              <a:buChar char="●"/>
            </a:pPr>
            <a:r>
              <a:rPr lang="en" sz="2000">
                <a:solidFill>
                  <a:schemeClr val="dk1"/>
                </a:solidFill>
              </a:rPr>
              <a:t>Creating a “Program”</a:t>
            </a:r>
            <a:endParaRPr sz="2000">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2"/>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Introduction to creating a program</a:t>
            </a:r>
            <a:endParaRPr/>
          </a:p>
        </p:txBody>
      </p:sp>
      <p:sp>
        <p:nvSpPr>
          <p:cNvPr id="169" name="Google Shape;169;p32"/>
          <p:cNvSpPr txBox="1"/>
          <p:nvPr>
            <p:ph idx="1" type="body"/>
          </p:nvPr>
        </p:nvSpPr>
        <p:spPr>
          <a:xfrm>
            <a:off x="311700" y="1152475"/>
            <a:ext cx="8520600" cy="31452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Problem Statement</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i="1" lang="en" sz="1800">
                <a:solidFill>
                  <a:schemeClr val="dk1"/>
                </a:solidFill>
              </a:rPr>
              <a:t>“Given a collection of lines of text (strings) stored in a file, sort them in alphabetical order, and write them to another file.”</a:t>
            </a:r>
            <a:endParaRPr i="1" sz="1800">
              <a:solidFill>
                <a:schemeClr val="dk1"/>
              </a:solidFill>
            </a:endParaRPr>
          </a:p>
          <a:p>
            <a:pPr indent="-355600" lvl="0" marL="457200" rtl="0" algn="l">
              <a:lnSpc>
                <a:spcPct val="100000"/>
              </a:lnSpc>
              <a:spcBef>
                <a:spcPts val="1000"/>
              </a:spcBef>
              <a:spcAft>
                <a:spcPts val="0"/>
              </a:spcAft>
              <a:buClr>
                <a:srgbClr val="006600"/>
              </a:buClr>
              <a:buSzPts val="2000"/>
              <a:buChar char="●"/>
            </a:pPr>
            <a:r>
              <a:rPr lang="en" sz="2000" u="sng">
                <a:solidFill>
                  <a:srgbClr val="006600"/>
                </a:solidFill>
              </a:rPr>
              <a:t>What are the Program Requirements?</a:t>
            </a:r>
            <a:endParaRPr sz="2000" u="sng">
              <a:solidFill>
                <a:srgbClr val="006600"/>
              </a:solidFill>
            </a:endParaRPr>
          </a:p>
          <a:p>
            <a:pPr indent="-342900" lvl="1" marL="914400" rtl="0" algn="l">
              <a:lnSpc>
                <a:spcPct val="100000"/>
              </a:lnSpc>
              <a:spcBef>
                <a:spcPts val="0"/>
              </a:spcBef>
              <a:spcAft>
                <a:spcPts val="0"/>
              </a:spcAft>
              <a:buClr>
                <a:srgbClr val="006600"/>
              </a:buClr>
              <a:buSzPts val="1800"/>
              <a:buChar char="○"/>
            </a:pPr>
            <a:r>
              <a:rPr lang="en" sz="1800">
                <a:solidFill>
                  <a:srgbClr val="006600"/>
                </a:solidFill>
              </a:rPr>
              <a:t>Input formats?		</a:t>
            </a:r>
            <a:endParaRPr sz="1800">
              <a:solidFill>
                <a:srgbClr val="006600"/>
              </a:solidFill>
            </a:endParaRPr>
          </a:p>
          <a:p>
            <a:pPr indent="-342900" lvl="2" marL="1371600" rtl="0" algn="l">
              <a:lnSpc>
                <a:spcPct val="100000"/>
              </a:lnSpc>
              <a:spcBef>
                <a:spcPts val="0"/>
              </a:spcBef>
              <a:spcAft>
                <a:spcPts val="0"/>
              </a:spcAft>
              <a:buClr>
                <a:srgbClr val="006600"/>
              </a:buClr>
              <a:buSzPts val="1800"/>
              <a:buChar char="■"/>
            </a:pPr>
            <a:r>
              <a:rPr lang="en" sz="1800">
                <a:solidFill>
                  <a:srgbClr val="006600"/>
                </a:solidFill>
              </a:rPr>
              <a:t>Sorting?</a:t>
            </a:r>
            <a:endParaRPr sz="1800">
              <a:solidFill>
                <a:srgbClr val="006600"/>
              </a:solidFill>
            </a:endParaRPr>
          </a:p>
          <a:p>
            <a:pPr indent="-342900" lvl="2" marL="1371600" rtl="0" algn="l">
              <a:lnSpc>
                <a:spcPct val="100000"/>
              </a:lnSpc>
              <a:spcBef>
                <a:spcPts val="0"/>
              </a:spcBef>
              <a:spcAft>
                <a:spcPts val="0"/>
              </a:spcAft>
              <a:buClr>
                <a:srgbClr val="006600"/>
              </a:buClr>
              <a:buSzPts val="1800"/>
              <a:buChar char="■"/>
            </a:pPr>
            <a:r>
              <a:rPr lang="en" sz="1800">
                <a:solidFill>
                  <a:srgbClr val="006600"/>
                </a:solidFill>
              </a:rPr>
              <a:t>Special cases, boundaries, and error conditions?</a:t>
            </a:r>
            <a:endParaRPr sz="1800">
              <a:solidFill>
                <a:srgbClr val="006600"/>
              </a:solidFill>
            </a:endParaRPr>
          </a:p>
          <a:p>
            <a:pPr indent="-342900" lvl="1" marL="914400" rtl="0" algn="l">
              <a:lnSpc>
                <a:spcPct val="100000"/>
              </a:lnSpc>
              <a:spcBef>
                <a:spcPts val="0"/>
              </a:spcBef>
              <a:spcAft>
                <a:spcPts val="0"/>
              </a:spcAft>
              <a:buClr>
                <a:srgbClr val="006600"/>
              </a:buClr>
              <a:buSzPts val="1800"/>
              <a:buChar char="○"/>
            </a:pPr>
            <a:r>
              <a:rPr lang="en" sz="1800">
                <a:solidFill>
                  <a:srgbClr val="006600"/>
                </a:solidFill>
              </a:rPr>
              <a:t>Performance? 		</a:t>
            </a:r>
            <a:endParaRPr sz="1800">
              <a:solidFill>
                <a:srgbClr val="006600"/>
              </a:solidFill>
            </a:endParaRPr>
          </a:p>
          <a:p>
            <a:pPr indent="-342900" lvl="1" marL="914400" rtl="0" algn="l">
              <a:lnSpc>
                <a:spcPct val="100000"/>
              </a:lnSpc>
              <a:spcBef>
                <a:spcPts val="0"/>
              </a:spcBef>
              <a:spcAft>
                <a:spcPts val="0"/>
              </a:spcAft>
              <a:buClr>
                <a:srgbClr val="006600"/>
              </a:buClr>
              <a:buSzPts val="1800"/>
              <a:buChar char="○"/>
            </a:pPr>
            <a:r>
              <a:rPr lang="en" sz="1800">
                <a:solidFill>
                  <a:srgbClr val="006600"/>
                </a:solidFill>
              </a:rPr>
              <a:t>Real-time?		</a:t>
            </a:r>
            <a:endParaRPr sz="1800">
              <a:solidFill>
                <a:srgbClr val="006600"/>
              </a:solidFill>
            </a:endParaRPr>
          </a:p>
          <a:p>
            <a:pPr indent="-342900" lvl="1" marL="914400" rtl="0" algn="l">
              <a:lnSpc>
                <a:spcPct val="100000"/>
              </a:lnSpc>
              <a:spcBef>
                <a:spcPts val="0"/>
              </a:spcBef>
              <a:spcAft>
                <a:spcPts val="1000"/>
              </a:spcAft>
              <a:buClr>
                <a:srgbClr val="006600"/>
              </a:buClr>
              <a:buSzPts val="1800"/>
              <a:buChar char="○"/>
            </a:pPr>
            <a:r>
              <a:rPr lang="en" sz="1800">
                <a:solidFill>
                  <a:srgbClr val="006600"/>
                </a:solidFill>
              </a:rPr>
              <a:t>Security?</a:t>
            </a:r>
            <a:endParaRPr sz="1200">
              <a:solidFill>
                <a:srgbClr val="0066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3"/>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Introduction to creating a program</a:t>
            </a:r>
            <a:endParaRPr/>
          </a:p>
        </p:txBody>
      </p:sp>
      <p:sp>
        <p:nvSpPr>
          <p:cNvPr id="175" name="Google Shape;175;p33"/>
          <p:cNvSpPr txBox="1"/>
          <p:nvPr>
            <p:ph idx="1" type="body"/>
          </p:nvPr>
        </p:nvSpPr>
        <p:spPr>
          <a:xfrm>
            <a:off x="311700" y="1152475"/>
            <a:ext cx="8520600" cy="2498700"/>
          </a:xfrm>
          <a:prstGeom prst="rect">
            <a:avLst/>
          </a:prstGeom>
        </p:spPr>
        <p:txBody>
          <a:bodyPr anchorCtr="0" anchor="t" bIns="91425" lIns="91425" spcFirstLastPara="1" rIns="91425" wrap="square" tIns="91425">
            <a:no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Problem Statement</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i="1" lang="en" sz="1800">
                <a:solidFill>
                  <a:schemeClr val="dk1"/>
                </a:solidFill>
              </a:rPr>
              <a:t>“Given a collection of lines of text (strings) stored in a file, sort them in alphabetical order, and write them to another file.”</a:t>
            </a:r>
            <a:endParaRPr i="1" sz="1800">
              <a:solidFill>
                <a:schemeClr val="dk1"/>
              </a:solidFill>
            </a:endParaRPr>
          </a:p>
          <a:p>
            <a:pPr indent="-355600" lvl="0" marL="457200" rtl="0" algn="l">
              <a:lnSpc>
                <a:spcPct val="100000"/>
              </a:lnSpc>
              <a:spcBef>
                <a:spcPts val="1000"/>
              </a:spcBef>
              <a:spcAft>
                <a:spcPts val="0"/>
              </a:spcAft>
              <a:buClr>
                <a:srgbClr val="006600"/>
              </a:buClr>
              <a:buSzPts val="2000"/>
              <a:buChar char="●"/>
            </a:pPr>
            <a:r>
              <a:rPr lang="en" sz="2000" u="sng">
                <a:solidFill>
                  <a:srgbClr val="006600"/>
                </a:solidFill>
              </a:rPr>
              <a:t>What are the Program Requirements?</a:t>
            </a:r>
            <a:endParaRPr sz="2000">
              <a:solidFill>
                <a:schemeClr val="dk1"/>
              </a:solidFill>
            </a:endParaRPr>
          </a:p>
          <a:p>
            <a:pPr indent="-342900" lvl="1" marL="914400" rtl="0" algn="l">
              <a:lnSpc>
                <a:spcPct val="100000"/>
              </a:lnSpc>
              <a:spcBef>
                <a:spcPts val="0"/>
              </a:spcBef>
              <a:spcAft>
                <a:spcPts val="0"/>
              </a:spcAft>
              <a:buClr>
                <a:srgbClr val="006600"/>
              </a:buClr>
              <a:buSzPts val="1800"/>
              <a:buChar char="○"/>
            </a:pPr>
            <a:r>
              <a:rPr lang="en" sz="1800">
                <a:solidFill>
                  <a:srgbClr val="006600"/>
                </a:solidFill>
              </a:rPr>
              <a:t>Input formats? Sorting? Special cases, boundaries, and error conditions? Performance? 	Real-time? Security?</a:t>
            </a:r>
            <a:endParaRPr sz="1800">
              <a:solidFill>
                <a:srgbClr val="006600"/>
              </a:solidFill>
            </a:endParaRPr>
          </a:p>
          <a:p>
            <a:pPr indent="-355600" lvl="0" marL="457200" rtl="0" algn="l">
              <a:lnSpc>
                <a:spcPct val="100000"/>
              </a:lnSpc>
              <a:spcBef>
                <a:spcPts val="1200"/>
              </a:spcBef>
              <a:spcAft>
                <a:spcPts val="1000"/>
              </a:spcAft>
              <a:buClr>
                <a:srgbClr val="6600FF"/>
              </a:buClr>
              <a:buSzPts val="2000"/>
              <a:buChar char="●"/>
            </a:pPr>
            <a:r>
              <a:rPr lang="en" sz="2000">
                <a:solidFill>
                  <a:srgbClr val="6600FF"/>
                </a:solidFill>
              </a:rPr>
              <a:t>What are the Design Constraints?</a:t>
            </a:r>
            <a:endParaRPr sz="120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4"/>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Introduction to creating a program</a:t>
            </a:r>
            <a:endParaRPr/>
          </a:p>
        </p:txBody>
      </p:sp>
      <p:sp>
        <p:nvSpPr>
          <p:cNvPr id="181" name="Google Shape;181;p34"/>
          <p:cNvSpPr txBox="1"/>
          <p:nvPr>
            <p:ph idx="1" type="body"/>
          </p:nvPr>
        </p:nvSpPr>
        <p:spPr>
          <a:xfrm>
            <a:off x="311700" y="1152475"/>
            <a:ext cx="8520600" cy="33042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Problem Statement</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i="1" lang="en" sz="1800">
                <a:solidFill>
                  <a:schemeClr val="dk1"/>
                </a:solidFill>
              </a:rPr>
              <a:t>“Given a collection of lines of text (strings) stored in a file, sort them in alphabetical order, and write them to another file.”</a:t>
            </a:r>
            <a:endParaRPr i="1" sz="1800">
              <a:solidFill>
                <a:schemeClr val="dk1"/>
              </a:solidFill>
            </a:endParaRPr>
          </a:p>
          <a:p>
            <a:pPr indent="-355600" lvl="0" marL="457200" rtl="0" algn="l">
              <a:lnSpc>
                <a:spcPct val="100000"/>
              </a:lnSpc>
              <a:spcBef>
                <a:spcPts val="1000"/>
              </a:spcBef>
              <a:spcAft>
                <a:spcPts val="0"/>
              </a:spcAft>
              <a:buClr>
                <a:srgbClr val="006600"/>
              </a:buClr>
              <a:buSzPts val="2000"/>
              <a:buChar char="●"/>
            </a:pPr>
            <a:r>
              <a:rPr lang="en" sz="2000" u="sng">
                <a:solidFill>
                  <a:srgbClr val="006600"/>
                </a:solidFill>
              </a:rPr>
              <a:t>What are the Program Requirements?</a:t>
            </a:r>
            <a:endParaRPr sz="2000">
              <a:solidFill>
                <a:schemeClr val="dk1"/>
              </a:solidFill>
            </a:endParaRPr>
          </a:p>
          <a:p>
            <a:pPr indent="-342900" lvl="1" marL="914400" rtl="0" algn="l">
              <a:lnSpc>
                <a:spcPct val="100000"/>
              </a:lnSpc>
              <a:spcBef>
                <a:spcPts val="0"/>
              </a:spcBef>
              <a:spcAft>
                <a:spcPts val="0"/>
              </a:spcAft>
              <a:buClr>
                <a:srgbClr val="006600"/>
              </a:buClr>
              <a:buSzPts val="1800"/>
              <a:buChar char="○"/>
            </a:pPr>
            <a:r>
              <a:rPr lang="en" sz="1800">
                <a:solidFill>
                  <a:srgbClr val="006600"/>
                </a:solidFill>
              </a:rPr>
              <a:t>Input formats? Sorting? Special cases, boundaries, and error conditions? Performance? 	Real-time? Security?</a:t>
            </a:r>
            <a:endParaRPr sz="2000">
              <a:solidFill>
                <a:schemeClr val="dk1"/>
              </a:solidFill>
            </a:endParaRPr>
          </a:p>
          <a:p>
            <a:pPr indent="-355600" lvl="0" marL="457200" rtl="0" algn="l">
              <a:lnSpc>
                <a:spcPct val="100000"/>
              </a:lnSpc>
              <a:spcBef>
                <a:spcPts val="1000"/>
              </a:spcBef>
              <a:spcAft>
                <a:spcPts val="0"/>
              </a:spcAft>
              <a:buClr>
                <a:srgbClr val="6600FF"/>
              </a:buClr>
              <a:buSzPts val="2000"/>
              <a:buChar char="●"/>
            </a:pPr>
            <a:r>
              <a:rPr lang="en" sz="2000" u="sng">
                <a:solidFill>
                  <a:srgbClr val="6600FF"/>
                </a:solidFill>
              </a:rPr>
              <a:t>What are the Design Constraints?</a:t>
            </a:r>
            <a:endParaRPr sz="2000" u="sng">
              <a:solidFill>
                <a:srgbClr val="6600FF"/>
              </a:solidFill>
            </a:endParaRPr>
          </a:p>
          <a:p>
            <a:pPr indent="-342900" lvl="1" marL="914400" rtl="0" algn="l">
              <a:lnSpc>
                <a:spcPct val="100000"/>
              </a:lnSpc>
              <a:spcBef>
                <a:spcPts val="0"/>
              </a:spcBef>
              <a:spcAft>
                <a:spcPts val="0"/>
              </a:spcAft>
              <a:buClr>
                <a:srgbClr val="6600FF"/>
              </a:buClr>
              <a:buSzPts val="1800"/>
              <a:buChar char="○"/>
            </a:pPr>
            <a:r>
              <a:rPr lang="en" sz="1800">
                <a:solidFill>
                  <a:srgbClr val="6600FF"/>
                </a:solidFill>
              </a:rPr>
              <a:t>User Interface?   </a:t>
            </a:r>
            <a:endParaRPr sz="1800">
              <a:solidFill>
                <a:srgbClr val="6600FF"/>
              </a:solidFill>
            </a:endParaRPr>
          </a:p>
          <a:p>
            <a:pPr indent="-342900" lvl="1" marL="914400" rtl="0" algn="l">
              <a:lnSpc>
                <a:spcPct val="100000"/>
              </a:lnSpc>
              <a:spcBef>
                <a:spcPts val="0"/>
              </a:spcBef>
              <a:spcAft>
                <a:spcPts val="0"/>
              </a:spcAft>
              <a:buClr>
                <a:srgbClr val="6600FF"/>
              </a:buClr>
              <a:buSzPts val="1800"/>
              <a:buChar char="○"/>
            </a:pPr>
            <a:r>
              <a:rPr lang="en" sz="1800">
                <a:solidFill>
                  <a:srgbClr val="6600FF"/>
                </a:solidFill>
              </a:rPr>
              <a:t>Typical and maximum input sizes?</a:t>
            </a:r>
            <a:endParaRPr sz="1800">
              <a:solidFill>
                <a:srgbClr val="6600FF"/>
              </a:solidFill>
            </a:endParaRPr>
          </a:p>
          <a:p>
            <a:pPr indent="-342900" lvl="1" marL="914400" rtl="0" algn="l">
              <a:lnSpc>
                <a:spcPct val="100000"/>
              </a:lnSpc>
              <a:spcBef>
                <a:spcPts val="0"/>
              </a:spcBef>
              <a:spcAft>
                <a:spcPts val="0"/>
              </a:spcAft>
              <a:buClr>
                <a:srgbClr val="6600FF"/>
              </a:buClr>
              <a:buSzPts val="1800"/>
              <a:buChar char="○"/>
            </a:pPr>
            <a:r>
              <a:rPr lang="en" sz="1800">
                <a:solidFill>
                  <a:srgbClr val="6600FF"/>
                </a:solidFill>
              </a:rPr>
              <a:t>Platforms?</a:t>
            </a:r>
            <a:endParaRPr sz="1200">
              <a:solidFill>
                <a:srgbClr val="6600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5"/>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Introduction to creating a program</a:t>
            </a:r>
            <a:endParaRPr/>
          </a:p>
        </p:txBody>
      </p:sp>
      <p:pic>
        <p:nvPicPr>
          <p:cNvPr descr="text" id="187" name="Google Shape;187;p35"/>
          <p:cNvPicPr preferRelativeResize="0"/>
          <p:nvPr/>
        </p:nvPicPr>
        <p:blipFill rotWithShape="1">
          <a:blip r:embed="rId3">
            <a:alphaModFix/>
          </a:blip>
          <a:srcRect b="16984" l="0" r="0" t="0"/>
          <a:stretch/>
        </p:blipFill>
        <p:spPr>
          <a:xfrm>
            <a:off x="1051550" y="1474113"/>
            <a:ext cx="2456050" cy="1534450"/>
          </a:xfrm>
          <a:prstGeom prst="rect">
            <a:avLst/>
          </a:prstGeom>
          <a:noFill/>
          <a:ln>
            <a:noFill/>
          </a:ln>
        </p:spPr>
      </p:pic>
      <p:pic>
        <p:nvPicPr>
          <p:cNvPr descr="text" id="188" name="Google Shape;188;p35"/>
          <p:cNvPicPr preferRelativeResize="0"/>
          <p:nvPr/>
        </p:nvPicPr>
        <p:blipFill rotWithShape="1">
          <a:blip r:embed="rId4">
            <a:alphaModFix/>
          </a:blip>
          <a:srcRect b="43039" l="0" r="0" t="0"/>
          <a:stretch/>
        </p:blipFill>
        <p:spPr>
          <a:xfrm>
            <a:off x="4480725" y="1474113"/>
            <a:ext cx="3374725" cy="219527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6"/>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Introduction to creating a program</a:t>
            </a:r>
            <a:endParaRPr/>
          </a:p>
        </p:txBody>
      </p:sp>
      <p:pic>
        <p:nvPicPr>
          <p:cNvPr descr="text" id="194" name="Google Shape;194;p36"/>
          <p:cNvPicPr preferRelativeResize="0"/>
          <p:nvPr/>
        </p:nvPicPr>
        <p:blipFill rotWithShape="1">
          <a:blip r:embed="rId3">
            <a:alphaModFix/>
          </a:blip>
          <a:srcRect b="0" l="0" r="45447" t="1458"/>
          <a:stretch/>
        </p:blipFill>
        <p:spPr>
          <a:xfrm>
            <a:off x="1447350" y="1479000"/>
            <a:ext cx="2319601" cy="2185500"/>
          </a:xfrm>
          <a:prstGeom prst="rect">
            <a:avLst/>
          </a:prstGeom>
          <a:noFill/>
          <a:ln>
            <a:noFill/>
          </a:ln>
        </p:spPr>
      </p:pic>
      <p:pic>
        <p:nvPicPr>
          <p:cNvPr descr="text" id="195" name="Google Shape;195;p36"/>
          <p:cNvPicPr preferRelativeResize="0"/>
          <p:nvPr/>
        </p:nvPicPr>
        <p:blipFill rotWithShape="1">
          <a:blip r:embed="rId4">
            <a:alphaModFix/>
          </a:blip>
          <a:srcRect b="0" l="0" r="44861" t="0"/>
          <a:stretch/>
        </p:blipFill>
        <p:spPr>
          <a:xfrm>
            <a:off x="4927925" y="1479000"/>
            <a:ext cx="1902699" cy="2185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7"/>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More to consider and decide on</a:t>
            </a:r>
            <a:endParaRPr/>
          </a:p>
        </p:txBody>
      </p:sp>
      <p:sp>
        <p:nvSpPr>
          <p:cNvPr id="201" name="Google Shape;201;p37"/>
          <p:cNvSpPr txBox="1"/>
          <p:nvPr>
            <p:ph idx="1" type="body"/>
          </p:nvPr>
        </p:nvSpPr>
        <p:spPr>
          <a:xfrm>
            <a:off x="311700" y="1152475"/>
            <a:ext cx="8520600" cy="31452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Testing time</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While program is defined</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While program is developed</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After program is completed</a:t>
            </a:r>
            <a:endParaRPr sz="18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Kinds of tests</a:t>
            </a:r>
            <a:endParaRPr sz="20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Acceptance (validation)</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Verification</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Unit testing</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Black-Box</a:t>
            </a:r>
            <a:endParaRPr sz="1800">
              <a:solidFill>
                <a:schemeClr val="dk1"/>
              </a:solidFill>
            </a:endParaRPr>
          </a:p>
          <a:p>
            <a:pPr indent="-342900" lvl="1" marL="914400" rtl="0" algn="l">
              <a:lnSpc>
                <a:spcPct val="100000"/>
              </a:lnSpc>
              <a:spcBef>
                <a:spcPts val="0"/>
              </a:spcBef>
              <a:spcAft>
                <a:spcPts val="0"/>
              </a:spcAft>
              <a:buClr>
                <a:schemeClr val="dk1"/>
              </a:buClr>
              <a:buSzPts val="1800"/>
              <a:buChar char="○"/>
            </a:pPr>
            <a:r>
              <a:rPr lang="en" sz="1800">
                <a:solidFill>
                  <a:schemeClr val="dk1"/>
                </a:solidFill>
              </a:rPr>
              <a:t>White-Box</a:t>
            </a:r>
            <a:endParaRPr sz="18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8"/>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Version 1. Estimate total minutes</a:t>
            </a:r>
            <a:endParaRPr/>
          </a:p>
        </p:txBody>
      </p:sp>
      <p:sp>
        <p:nvSpPr>
          <p:cNvPr id="207" name="Google Shape;207;p38"/>
          <p:cNvSpPr txBox="1"/>
          <p:nvPr>
            <p:ph idx="1" type="body"/>
          </p:nvPr>
        </p:nvSpPr>
        <p:spPr>
          <a:xfrm>
            <a:off x="311700" y="1152475"/>
            <a:ext cx="4807500" cy="3632700"/>
          </a:xfrm>
          <a:prstGeom prst="rect">
            <a:avLst/>
          </a:prstGeom>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i="1" lang="en" sz="1600">
                <a:solidFill>
                  <a:schemeClr val="dk1"/>
                </a:solidFill>
              </a:rPr>
              <a:t>Write a program that reads lines from one file and writes the sorted lines to another file.</a:t>
            </a:r>
            <a:endParaRPr i="1" sz="1600">
              <a:solidFill>
                <a:schemeClr val="dk1"/>
              </a:solidFill>
            </a:endParaRPr>
          </a:p>
          <a:p>
            <a:pPr indent="0" lvl="0" marL="0" rtl="0" algn="l">
              <a:lnSpc>
                <a:spcPct val="100000"/>
              </a:lnSpc>
              <a:spcBef>
                <a:spcPts val="0"/>
              </a:spcBef>
              <a:spcAft>
                <a:spcPts val="0"/>
              </a:spcAft>
              <a:buNone/>
            </a:pPr>
            <a:r>
              <a:t/>
            </a:r>
            <a:endParaRPr sz="1600">
              <a:solidFill>
                <a:schemeClr val="dk1"/>
              </a:solidFill>
            </a:endParaRPr>
          </a:p>
          <a:p>
            <a:pPr indent="0" lvl="0" marL="0" rtl="0" algn="l">
              <a:lnSpc>
                <a:spcPct val="100000"/>
              </a:lnSpc>
              <a:spcBef>
                <a:spcPts val="0"/>
              </a:spcBef>
              <a:spcAft>
                <a:spcPts val="0"/>
              </a:spcAft>
              <a:buNone/>
            </a:pPr>
            <a:r>
              <a:rPr lang="en" sz="1600">
                <a:solidFill>
                  <a:srgbClr val="1155CC"/>
                </a:solidFill>
              </a:rPr>
              <a:t>Assume that you will be writing the sort routine yourself and will implement a simple GUI (first image). </a:t>
            </a:r>
            <a:endParaRPr sz="1600">
              <a:solidFill>
                <a:srgbClr val="1155CC"/>
              </a:solidFill>
            </a:endParaRPr>
          </a:p>
          <a:p>
            <a:pPr indent="0" lvl="0" marL="0" rtl="0" algn="l">
              <a:lnSpc>
                <a:spcPct val="100000"/>
              </a:lnSpc>
              <a:spcBef>
                <a:spcPts val="0"/>
              </a:spcBef>
              <a:spcAft>
                <a:spcPts val="0"/>
              </a:spcAft>
              <a:buNone/>
            </a:pPr>
            <a:r>
              <a:t/>
            </a:r>
            <a:endParaRPr sz="1600">
              <a:solidFill>
                <a:schemeClr val="dk1"/>
              </a:solidFill>
            </a:endParaRPr>
          </a:p>
          <a:p>
            <a:pPr indent="0" lvl="0" marL="0" rtl="0" algn="l">
              <a:lnSpc>
                <a:spcPct val="100000"/>
              </a:lnSpc>
              <a:spcBef>
                <a:spcPts val="0"/>
              </a:spcBef>
              <a:spcAft>
                <a:spcPts val="0"/>
              </a:spcAft>
              <a:buNone/>
            </a:pPr>
            <a:r>
              <a:rPr lang="en" sz="1600">
                <a:solidFill>
                  <a:schemeClr val="dk1"/>
                </a:solidFill>
              </a:rPr>
              <a:t>Pressing one of the two buttons displays a File Open dialog (second image), where the user can navigate the computer’s file system and choose a file. </a:t>
            </a:r>
            <a:endParaRPr sz="1600">
              <a:solidFill>
                <a:schemeClr val="dk1"/>
              </a:solidFill>
            </a:endParaRPr>
          </a:p>
          <a:p>
            <a:pPr indent="0" lvl="0" marL="0" rtl="0" algn="l">
              <a:lnSpc>
                <a:spcPct val="100000"/>
              </a:lnSpc>
              <a:spcBef>
                <a:spcPts val="0"/>
              </a:spcBef>
              <a:spcAft>
                <a:spcPts val="0"/>
              </a:spcAft>
              <a:buNone/>
            </a:pPr>
            <a:r>
              <a:t/>
            </a:r>
            <a:endParaRPr sz="1600">
              <a:solidFill>
                <a:schemeClr val="dk1"/>
              </a:solidFill>
            </a:endParaRPr>
          </a:p>
          <a:p>
            <a:pPr indent="0" lvl="0" marL="0" rtl="0" algn="l">
              <a:lnSpc>
                <a:spcPct val="100000"/>
              </a:lnSpc>
              <a:spcBef>
                <a:spcPts val="0"/>
              </a:spcBef>
              <a:spcAft>
                <a:spcPts val="0"/>
              </a:spcAft>
              <a:buNone/>
            </a:pPr>
            <a:r>
              <a:rPr lang="en" sz="1600">
                <a:solidFill>
                  <a:schemeClr val="dk1"/>
                </a:solidFill>
              </a:rPr>
              <a:t>Assume that you can work only on this one task, with no interruptions. </a:t>
            </a:r>
            <a:endParaRPr sz="1600">
              <a:solidFill>
                <a:schemeClr val="dk1"/>
              </a:solidFill>
            </a:endParaRPr>
          </a:p>
          <a:p>
            <a:pPr indent="0" lvl="0" marL="0" rtl="0" algn="l">
              <a:lnSpc>
                <a:spcPct val="100000"/>
              </a:lnSpc>
              <a:spcBef>
                <a:spcPts val="0"/>
              </a:spcBef>
              <a:spcAft>
                <a:spcPts val="0"/>
              </a:spcAft>
              <a:buNone/>
            </a:pPr>
            <a:r>
              <a:t/>
            </a:r>
            <a:endParaRPr sz="1600">
              <a:solidFill>
                <a:schemeClr val="dk1"/>
              </a:solidFill>
            </a:endParaRPr>
          </a:p>
          <a:p>
            <a:pPr indent="0" lvl="0" marL="0" rtl="0" algn="l">
              <a:lnSpc>
                <a:spcPct val="100000"/>
              </a:lnSpc>
              <a:spcBef>
                <a:spcPts val="0"/>
              </a:spcBef>
              <a:spcAft>
                <a:spcPts val="0"/>
              </a:spcAft>
              <a:buNone/>
            </a:pPr>
            <a:r>
              <a:rPr lang="en" sz="1600">
                <a:solidFill>
                  <a:srgbClr val="6600FF"/>
                </a:solidFill>
              </a:rPr>
              <a:t>Step 1. Estimated ideal total time: _________________</a:t>
            </a:r>
            <a:endParaRPr sz="1600">
              <a:solidFill>
                <a:srgbClr val="6600FF"/>
              </a:solidFill>
            </a:endParaRPr>
          </a:p>
        </p:txBody>
      </p:sp>
      <p:pic>
        <p:nvPicPr>
          <p:cNvPr descr="input" id="208" name="Google Shape;208;p38"/>
          <p:cNvPicPr preferRelativeResize="0"/>
          <p:nvPr/>
        </p:nvPicPr>
        <p:blipFill>
          <a:blip r:embed="rId3">
            <a:alphaModFix/>
          </a:blip>
          <a:stretch>
            <a:fillRect/>
          </a:stretch>
        </p:blipFill>
        <p:spPr>
          <a:xfrm>
            <a:off x="5182500" y="690950"/>
            <a:ext cx="3961500" cy="1928961"/>
          </a:xfrm>
          <a:prstGeom prst="rect">
            <a:avLst/>
          </a:prstGeom>
          <a:noFill/>
          <a:ln>
            <a:noFill/>
          </a:ln>
        </p:spPr>
      </p:pic>
      <p:pic>
        <p:nvPicPr>
          <p:cNvPr descr="input" id="209" name="Google Shape;209;p38"/>
          <p:cNvPicPr preferRelativeResize="0"/>
          <p:nvPr/>
        </p:nvPicPr>
        <p:blipFill>
          <a:blip r:embed="rId4">
            <a:alphaModFix/>
          </a:blip>
          <a:stretch>
            <a:fillRect/>
          </a:stretch>
        </p:blipFill>
        <p:spPr>
          <a:xfrm>
            <a:off x="5652738" y="2700950"/>
            <a:ext cx="3021024" cy="23952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9"/>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Version 2. Estimated calendar time</a:t>
            </a:r>
            <a:endParaRPr/>
          </a:p>
        </p:txBody>
      </p:sp>
      <p:sp>
        <p:nvSpPr>
          <p:cNvPr id="215" name="Google Shape;215;p39"/>
          <p:cNvSpPr txBox="1"/>
          <p:nvPr>
            <p:ph idx="1" type="body"/>
          </p:nvPr>
        </p:nvSpPr>
        <p:spPr>
          <a:xfrm>
            <a:off x="311700" y="1152475"/>
            <a:ext cx="8520600" cy="1293000"/>
          </a:xfrm>
          <a:prstGeom prst="rect">
            <a:avLst/>
          </a:prstGeom>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a:solidFill>
                  <a:schemeClr val="dk1"/>
                </a:solidFill>
              </a:rPr>
              <a:t>Is the assumption that you will be able to work straight through on this task with no interruptions realistic? </a:t>
            </a:r>
            <a:endParaRPr>
              <a:solidFill>
                <a:schemeClr val="dk1"/>
              </a:solidFill>
            </a:endParaRPr>
          </a:p>
          <a:p>
            <a:pPr indent="-342900" lvl="0" marL="457200" rtl="0" algn="l">
              <a:lnSpc>
                <a:spcPct val="100000"/>
              </a:lnSpc>
              <a:spcBef>
                <a:spcPts val="0"/>
              </a:spcBef>
              <a:spcAft>
                <a:spcPts val="0"/>
              </a:spcAft>
              <a:buClr>
                <a:schemeClr val="dk1"/>
              </a:buClr>
              <a:buSzPts val="1800"/>
              <a:buChar char="●"/>
            </a:pPr>
            <a:r>
              <a:rPr i="1" lang="en">
                <a:solidFill>
                  <a:schemeClr val="dk1"/>
                </a:solidFill>
              </a:rPr>
              <a:t>Won’t you need to go to the restroom or drink some water? </a:t>
            </a:r>
            <a:endParaRPr i="1">
              <a:solidFill>
                <a:schemeClr val="dk1"/>
              </a:solidFill>
            </a:endParaRPr>
          </a:p>
          <a:p>
            <a:pPr indent="-342900" lvl="0" marL="457200" rtl="0" algn="l">
              <a:lnSpc>
                <a:spcPct val="100000"/>
              </a:lnSpc>
              <a:spcBef>
                <a:spcPts val="0"/>
              </a:spcBef>
              <a:spcAft>
                <a:spcPts val="0"/>
              </a:spcAft>
              <a:buClr>
                <a:schemeClr val="dk1"/>
              </a:buClr>
              <a:buSzPts val="1800"/>
              <a:buChar char="●"/>
            </a:pPr>
            <a:r>
              <a:rPr i="1" lang="en">
                <a:solidFill>
                  <a:schemeClr val="dk1"/>
                </a:solidFill>
              </a:rPr>
              <a:t>Can you spend the time on this task? </a:t>
            </a:r>
            <a:endParaRPr>
              <a:solidFill>
                <a:srgbClr val="6600FF"/>
              </a:solidFill>
            </a:endParaRPr>
          </a:p>
        </p:txBody>
      </p:sp>
      <p:sp>
        <p:nvSpPr>
          <p:cNvPr id="216" name="Google Shape;216;p39"/>
          <p:cNvSpPr txBox="1"/>
          <p:nvPr>
            <p:ph idx="1" type="body"/>
          </p:nvPr>
        </p:nvSpPr>
        <p:spPr>
          <a:xfrm>
            <a:off x="311700" y="2522675"/>
            <a:ext cx="8520600" cy="1847100"/>
          </a:xfrm>
          <a:prstGeom prst="rect">
            <a:avLst/>
          </a:prstGeom>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a:solidFill>
                  <a:schemeClr val="dk1"/>
                </a:solidFill>
              </a:rPr>
              <a:t>If you were asked to do this task as soon as reasonably possible, starting right now, can you estimate when would you be finished? </a:t>
            </a:r>
            <a:endParaRPr>
              <a:solidFill>
                <a:schemeClr val="dk1"/>
              </a:solidFill>
            </a:endParaRPr>
          </a:p>
          <a:p>
            <a:pPr indent="-342900" lvl="0" marL="457200" rtl="0" algn="l">
              <a:lnSpc>
                <a:spcPct val="100000"/>
              </a:lnSpc>
              <a:spcBef>
                <a:spcPts val="0"/>
              </a:spcBef>
              <a:spcAft>
                <a:spcPts val="0"/>
              </a:spcAft>
              <a:buClr>
                <a:schemeClr val="dk1"/>
              </a:buClr>
              <a:buSzPts val="1800"/>
              <a:buChar char="●"/>
            </a:pPr>
            <a:r>
              <a:rPr i="1" lang="en">
                <a:solidFill>
                  <a:schemeClr val="dk1"/>
                </a:solidFill>
              </a:rPr>
              <a:t>Given you starting now, estimate when you think you will have this program done to hand over to the client</a:t>
            </a:r>
            <a:endParaRPr i="1">
              <a:solidFill>
                <a:schemeClr val="dk1"/>
              </a:solidFill>
            </a:endParaRPr>
          </a:p>
          <a:p>
            <a:pPr indent="-342900" lvl="0" marL="457200" rtl="0" algn="l">
              <a:lnSpc>
                <a:spcPct val="100000"/>
              </a:lnSpc>
              <a:spcBef>
                <a:spcPts val="0"/>
              </a:spcBef>
              <a:spcAft>
                <a:spcPts val="0"/>
              </a:spcAft>
              <a:buClr>
                <a:schemeClr val="dk1"/>
              </a:buClr>
              <a:buSzPts val="1800"/>
              <a:buChar char="●"/>
            </a:pPr>
            <a:r>
              <a:rPr i="1" lang="en">
                <a:solidFill>
                  <a:schemeClr val="dk1"/>
                </a:solidFill>
              </a:rPr>
              <a:t>Also give an estimation of the time you will not be on task (for example: eating, sleeping, other courses, etc.)</a:t>
            </a:r>
            <a:endParaRPr>
              <a:solidFill>
                <a:srgbClr val="6600FF"/>
              </a:solidFill>
            </a:endParaRPr>
          </a:p>
        </p:txBody>
      </p:sp>
      <p:sp>
        <p:nvSpPr>
          <p:cNvPr id="217" name="Google Shape;217;p39"/>
          <p:cNvSpPr txBox="1"/>
          <p:nvPr/>
        </p:nvSpPr>
        <p:spPr>
          <a:xfrm>
            <a:off x="311700" y="4511450"/>
            <a:ext cx="8520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6600FF"/>
                </a:solidFill>
                <a:latin typeface="Calibri"/>
                <a:ea typeface="Calibri"/>
                <a:cs typeface="Calibri"/>
                <a:sym typeface="Calibri"/>
              </a:rPr>
              <a:t>Step 2. Estimated calendar time started: _________ Ended:___________ Breaks:_____</a:t>
            </a:r>
            <a:endParaRPr sz="1800">
              <a:solidFill>
                <a:srgbClr val="6600FF"/>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0"/>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Version 3. Estimation of subtasks</a:t>
            </a:r>
            <a:endParaRPr/>
          </a:p>
        </p:txBody>
      </p:sp>
      <p:sp>
        <p:nvSpPr>
          <p:cNvPr id="223" name="Google Shape;223;p40"/>
          <p:cNvSpPr txBox="1"/>
          <p:nvPr>
            <p:ph idx="1" type="body"/>
          </p:nvPr>
        </p:nvSpPr>
        <p:spPr>
          <a:xfrm>
            <a:off x="311700" y="1152475"/>
            <a:ext cx="8520600" cy="1015800"/>
          </a:xfrm>
          <a:prstGeom prst="rect">
            <a:avLst/>
          </a:prstGeom>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800">
                <a:solidFill>
                  <a:schemeClr val="dk1"/>
                </a:solidFill>
              </a:rPr>
              <a:t>Divide the entire program into separate developmental tasks and those tasks might be divided into several subtasks. </a:t>
            </a:r>
            <a:endParaRPr sz="1800">
              <a:solidFill>
                <a:schemeClr val="dk1"/>
              </a:solidFill>
            </a:endParaRPr>
          </a:p>
          <a:p>
            <a:pPr indent="-342900" lvl="0" marL="457200" rtl="0" algn="l">
              <a:lnSpc>
                <a:spcPct val="100000"/>
              </a:lnSpc>
              <a:spcBef>
                <a:spcPts val="0"/>
              </a:spcBef>
              <a:spcAft>
                <a:spcPts val="0"/>
              </a:spcAft>
              <a:buClr>
                <a:schemeClr val="dk1"/>
              </a:buClr>
              <a:buSzPts val="1800"/>
              <a:buChar char="●"/>
            </a:pPr>
            <a:r>
              <a:rPr lang="en" sz="1800">
                <a:solidFill>
                  <a:schemeClr val="dk1"/>
                </a:solidFill>
              </a:rPr>
              <a:t>Your current task is a Planning Task, which has estimation as a subtask.</a:t>
            </a:r>
            <a:endParaRPr sz="1800">
              <a:solidFill>
                <a:schemeClr val="dk1"/>
              </a:solidFill>
            </a:endParaRPr>
          </a:p>
        </p:txBody>
      </p:sp>
      <p:sp>
        <p:nvSpPr>
          <p:cNvPr id="224" name="Google Shape;224;p40"/>
          <p:cNvSpPr txBox="1"/>
          <p:nvPr>
            <p:ph idx="2" type="body"/>
          </p:nvPr>
        </p:nvSpPr>
        <p:spPr>
          <a:xfrm>
            <a:off x="311700" y="2239075"/>
            <a:ext cx="3999900" cy="2252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a:solidFill>
                  <a:schemeClr val="dk1"/>
                </a:solidFill>
              </a:rPr>
              <a:t>When thinking of the requirements for the project, assume you will create a class, called </a:t>
            </a:r>
            <a:r>
              <a:rPr i="1" lang="en">
                <a:solidFill>
                  <a:srgbClr val="006600"/>
                </a:solidFill>
              </a:rPr>
              <a:t>StringSorter</a:t>
            </a:r>
            <a:r>
              <a:rPr lang="en">
                <a:solidFill>
                  <a:schemeClr val="dk1"/>
                </a:solidFill>
              </a:rPr>
              <a:t>, with three public methods: Read, Write, and Sort. </a:t>
            </a:r>
            <a:endParaRPr>
              <a:solidFill>
                <a:schemeClr val="dk1"/>
              </a:solidFill>
            </a:endParaRPr>
          </a:p>
          <a:p>
            <a:pPr indent="0" lvl="0" marL="0" rtl="0" algn="l">
              <a:lnSpc>
                <a:spcPct val="100000"/>
              </a:lnSpc>
              <a:spcBef>
                <a:spcPts val="1000"/>
              </a:spcBef>
              <a:spcAft>
                <a:spcPts val="1000"/>
              </a:spcAft>
              <a:buNone/>
            </a:pPr>
            <a:r>
              <a:rPr lang="en">
                <a:solidFill>
                  <a:schemeClr val="dk1"/>
                </a:solidFill>
              </a:rPr>
              <a:t>For the sorting routine, assume that your algorithm involves finding the largest element, putting it at the end of the array, and then sorting the rest of the array using the same mechanism. Assume you will create a method called </a:t>
            </a:r>
            <a:r>
              <a:rPr i="1" lang="en">
                <a:solidFill>
                  <a:srgbClr val="006600"/>
                </a:solidFill>
              </a:rPr>
              <a:t>IndexOfBiggest</a:t>
            </a:r>
            <a:r>
              <a:rPr lang="en">
                <a:solidFill>
                  <a:schemeClr val="dk1"/>
                </a:solidFill>
              </a:rPr>
              <a:t> that returns the index of the biggest element on the array.</a:t>
            </a:r>
            <a:endParaRPr/>
          </a:p>
        </p:txBody>
      </p:sp>
      <p:pic>
        <p:nvPicPr>
          <p:cNvPr descr="input" id="225" name="Google Shape;225;p40"/>
          <p:cNvPicPr preferRelativeResize="0"/>
          <p:nvPr/>
        </p:nvPicPr>
        <p:blipFill>
          <a:blip r:embed="rId3">
            <a:alphaModFix/>
          </a:blip>
          <a:stretch>
            <a:fillRect/>
          </a:stretch>
        </p:blipFill>
        <p:spPr>
          <a:xfrm>
            <a:off x="4464000" y="2403775"/>
            <a:ext cx="4527601" cy="186138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1"/>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 “Simple” Set of Steps (1 of 3)</a:t>
            </a:r>
            <a:endParaRPr/>
          </a:p>
        </p:txBody>
      </p:sp>
      <p:sp>
        <p:nvSpPr>
          <p:cNvPr id="231" name="Google Shape;231;p41"/>
          <p:cNvSpPr txBox="1"/>
          <p:nvPr>
            <p:ph idx="1" type="body"/>
          </p:nvPr>
        </p:nvSpPr>
        <p:spPr>
          <a:xfrm>
            <a:off x="311700" y="1152475"/>
            <a:ext cx="8520600" cy="33813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AutoNum type="arabicPeriod"/>
            </a:pPr>
            <a:r>
              <a:rPr b="1" lang="en" sz="2000">
                <a:solidFill>
                  <a:schemeClr val="dk1"/>
                </a:solidFill>
              </a:rPr>
              <a:t>Understand the problem</a:t>
            </a:r>
            <a:r>
              <a:rPr lang="en" sz="2000">
                <a:solidFill>
                  <a:schemeClr val="dk1"/>
                </a:solidFill>
              </a:rPr>
              <a:t> — requirements</a:t>
            </a:r>
            <a:endParaRPr sz="2000">
              <a:solidFill>
                <a:schemeClr val="dk1"/>
              </a:solidFill>
            </a:endParaRPr>
          </a:p>
          <a:p>
            <a:pPr indent="-342900" lvl="1" marL="914400" rtl="0" algn="l">
              <a:lnSpc>
                <a:spcPct val="100000"/>
              </a:lnSpc>
              <a:spcBef>
                <a:spcPts val="0"/>
              </a:spcBef>
              <a:spcAft>
                <a:spcPts val="0"/>
              </a:spcAft>
              <a:buClr>
                <a:schemeClr val="dk1"/>
              </a:buClr>
              <a:buSzPts val="1800"/>
              <a:buAutoNum type="alphaLcPeriod"/>
            </a:pPr>
            <a:r>
              <a:rPr lang="en" sz="1800">
                <a:solidFill>
                  <a:schemeClr val="dk1"/>
                </a:solidFill>
              </a:rPr>
              <a:t>Functionalities</a:t>
            </a:r>
            <a:endParaRPr sz="1800">
              <a:solidFill>
                <a:schemeClr val="dk1"/>
              </a:solidFill>
            </a:endParaRPr>
          </a:p>
          <a:p>
            <a:pPr indent="-342900" lvl="1" marL="914400" rtl="0" algn="l">
              <a:lnSpc>
                <a:spcPct val="100000"/>
              </a:lnSpc>
              <a:spcBef>
                <a:spcPts val="1000"/>
              </a:spcBef>
              <a:spcAft>
                <a:spcPts val="0"/>
              </a:spcAft>
              <a:buClr>
                <a:schemeClr val="dk1"/>
              </a:buClr>
              <a:buSzPts val="1800"/>
              <a:buAutoNum type="alphaLcPeriod"/>
            </a:pPr>
            <a:r>
              <a:rPr lang="en" sz="1800">
                <a:solidFill>
                  <a:schemeClr val="dk1"/>
                </a:solidFill>
              </a:rPr>
              <a:t>Non-functionalities: performance, security, modifiability, marketability, etc</a:t>
            </a:r>
            <a:endParaRPr sz="1800">
              <a:solidFill>
                <a:schemeClr val="dk1"/>
              </a:solidFill>
            </a:endParaRPr>
          </a:p>
          <a:p>
            <a:pPr indent="-355600" lvl="0" marL="457200" rtl="0" algn="l">
              <a:lnSpc>
                <a:spcPct val="100000"/>
              </a:lnSpc>
              <a:spcBef>
                <a:spcPts val="1000"/>
              </a:spcBef>
              <a:spcAft>
                <a:spcPts val="0"/>
              </a:spcAft>
              <a:buClr>
                <a:schemeClr val="dk1"/>
              </a:buClr>
              <a:buSzPts val="2000"/>
              <a:buAutoNum type="arabicPeriod"/>
            </a:pPr>
            <a:r>
              <a:rPr b="1" lang="en" sz="2000">
                <a:solidFill>
                  <a:schemeClr val="dk1"/>
                </a:solidFill>
              </a:rPr>
              <a:t>Perform some design</a:t>
            </a:r>
            <a:r>
              <a:rPr lang="en" sz="2000">
                <a:solidFill>
                  <a:schemeClr val="dk1"/>
                </a:solidFill>
              </a:rPr>
              <a:t> — based on requirements</a:t>
            </a:r>
            <a:endParaRPr sz="2000">
              <a:solidFill>
                <a:schemeClr val="dk1"/>
              </a:solidFill>
            </a:endParaRPr>
          </a:p>
          <a:p>
            <a:pPr indent="-342900" lvl="1" marL="914400" rtl="0" algn="l">
              <a:lnSpc>
                <a:spcPct val="100000"/>
              </a:lnSpc>
              <a:spcBef>
                <a:spcPts val="0"/>
              </a:spcBef>
              <a:spcAft>
                <a:spcPts val="0"/>
              </a:spcAft>
              <a:buClr>
                <a:schemeClr val="dk1"/>
              </a:buClr>
              <a:buSzPts val="1800"/>
              <a:buAutoNum type="alphaLcPeriod"/>
            </a:pPr>
            <a:r>
              <a:rPr lang="en" sz="1800">
                <a:solidFill>
                  <a:schemeClr val="dk1"/>
                </a:solidFill>
              </a:rPr>
              <a:t>Organizing the functionalities in some sequence; possibly using some diagrams</a:t>
            </a:r>
            <a:endParaRPr sz="1800">
              <a:solidFill>
                <a:schemeClr val="dk1"/>
              </a:solidFill>
            </a:endParaRPr>
          </a:p>
          <a:p>
            <a:pPr indent="-342900" lvl="1" marL="914400" rtl="0" algn="l">
              <a:lnSpc>
                <a:spcPct val="100000"/>
              </a:lnSpc>
              <a:spcBef>
                <a:spcPts val="1000"/>
              </a:spcBef>
              <a:spcAft>
                <a:spcPts val="0"/>
              </a:spcAft>
              <a:buClr>
                <a:schemeClr val="dk1"/>
              </a:buClr>
              <a:buSzPts val="1800"/>
              <a:buAutoNum type="alphaLcPeriod"/>
            </a:pPr>
            <a:r>
              <a:rPr lang="en" sz="1800">
                <a:solidFill>
                  <a:schemeClr val="dk1"/>
                </a:solidFill>
              </a:rPr>
              <a:t>Focus on input/output (data, formats, organization)</a:t>
            </a:r>
            <a:endParaRPr sz="1800">
              <a:solidFill>
                <a:schemeClr val="dk1"/>
              </a:solidFill>
            </a:endParaRPr>
          </a:p>
          <a:p>
            <a:pPr indent="-342900" lvl="1" marL="914400" rtl="0" algn="l">
              <a:lnSpc>
                <a:spcPct val="100000"/>
              </a:lnSpc>
              <a:spcBef>
                <a:spcPts val="1000"/>
              </a:spcBef>
              <a:spcAft>
                <a:spcPts val="0"/>
              </a:spcAft>
              <a:buClr>
                <a:schemeClr val="dk1"/>
              </a:buClr>
              <a:buSzPts val="1800"/>
              <a:buAutoNum type="alphaLcPeriod"/>
            </a:pPr>
            <a:r>
              <a:rPr lang="en" sz="1800">
                <a:solidFill>
                  <a:schemeClr val="dk1"/>
                </a:solidFill>
              </a:rPr>
              <a:t>Think about some constraints (non-functionalities) such as speed, UI looks, programming language, dependencies, etc</a:t>
            </a:r>
            <a:endParaRPr sz="1800">
              <a:solidFill>
                <a:schemeClr val="dk1"/>
              </a:solidFill>
            </a:endParaRPr>
          </a:p>
          <a:p>
            <a:pPr indent="-342900" lvl="1" marL="914400" rtl="0" algn="l">
              <a:lnSpc>
                <a:spcPct val="100000"/>
              </a:lnSpc>
              <a:spcBef>
                <a:spcPts val="1000"/>
              </a:spcBef>
              <a:spcAft>
                <a:spcPts val="1000"/>
              </a:spcAft>
              <a:buClr>
                <a:schemeClr val="dk1"/>
              </a:buClr>
              <a:buSzPts val="1800"/>
              <a:buAutoNum type="alphaLcPeriod"/>
            </a:pPr>
            <a:r>
              <a:rPr lang="en" sz="1800">
                <a:solidFill>
                  <a:schemeClr val="dk1"/>
                </a:solidFill>
              </a:rPr>
              <a:t>Any specific algorithm and improvements on sequence of functionalities</a:t>
            </a:r>
            <a:endParaRPr sz="18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idx="1" type="body"/>
          </p:nvPr>
        </p:nvSpPr>
        <p:spPr>
          <a:xfrm>
            <a:off x="311700" y="1152475"/>
            <a:ext cx="4260300" cy="27861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300">
                <a:solidFill>
                  <a:srgbClr val="A626A4"/>
                </a:solidFill>
                <a:highlight>
                  <a:srgbClr val="FFFFFF"/>
                </a:highlight>
                <a:latin typeface="Courier New"/>
                <a:ea typeface="Courier New"/>
                <a:cs typeface="Courier New"/>
                <a:sym typeface="Courier New"/>
              </a:rPr>
              <a:t>def</a:t>
            </a:r>
            <a:r>
              <a:rPr lang="en" sz="1300">
                <a:solidFill>
                  <a:srgbClr val="383A42"/>
                </a:solidFill>
                <a:highlight>
                  <a:srgbClr val="FFFFFF"/>
                </a:highlight>
                <a:latin typeface="Courier New"/>
                <a:ea typeface="Courier New"/>
                <a:cs typeface="Courier New"/>
                <a:sym typeface="Courier New"/>
              </a:rPr>
              <a:t> </a:t>
            </a:r>
            <a:r>
              <a:rPr lang="en" sz="1300">
                <a:solidFill>
                  <a:srgbClr val="4078F2"/>
                </a:solidFill>
                <a:highlight>
                  <a:srgbClr val="FFFFFF"/>
                </a:highlight>
                <a:latin typeface="Courier New"/>
                <a:ea typeface="Courier New"/>
                <a:cs typeface="Courier New"/>
                <a:sym typeface="Courier New"/>
              </a:rPr>
              <a:t>x</a:t>
            </a:r>
            <a:r>
              <a:rPr lang="en" sz="1300">
                <a:solidFill>
                  <a:srgbClr val="383A42"/>
                </a:solidFill>
                <a:highlight>
                  <a:srgbClr val="FFFFFF"/>
                </a:highlight>
                <a:latin typeface="Courier New"/>
                <a:ea typeface="Courier New"/>
                <a:cs typeface="Courier New"/>
                <a:sym typeface="Courier New"/>
              </a:rPr>
              <a:t>(a, b</a:t>
            </a:r>
            <a:r>
              <a:rPr lang="en" sz="1300">
                <a:solidFill>
                  <a:srgbClr val="4078F2"/>
                </a:solidFill>
                <a:highlight>
                  <a:srgbClr val="FFFFFF"/>
                </a:highlight>
                <a:latin typeface="Courier New"/>
                <a:ea typeface="Courier New"/>
                <a:cs typeface="Courier New"/>
                <a:sym typeface="Courier New"/>
              </a:rPr>
              <a:t>=</a:t>
            </a:r>
            <a:r>
              <a:rPr lang="en" sz="1300">
                <a:solidFill>
                  <a:srgbClr val="B76B01"/>
                </a:solidFill>
                <a:highlight>
                  <a:srgbClr val="FFFFFF"/>
                </a:highlight>
                <a:latin typeface="Courier New"/>
                <a:ea typeface="Courier New"/>
                <a:cs typeface="Courier New"/>
                <a:sym typeface="Courier New"/>
              </a:rPr>
              <a:t>None</a:t>
            </a:r>
            <a:r>
              <a:rPr lang="en" sz="1300">
                <a:solidFill>
                  <a:srgbClr val="383A42"/>
                </a:solidFill>
                <a:highlight>
                  <a:srgbClr val="FFFFFF"/>
                </a:highlight>
                <a:latin typeface="Courier New"/>
                <a:ea typeface="Courier New"/>
                <a:cs typeface="Courier New"/>
                <a:sym typeface="Courier New"/>
              </a:rPr>
              <a:t>, c</a:t>
            </a:r>
            <a:r>
              <a:rPr lang="en" sz="1300">
                <a:solidFill>
                  <a:srgbClr val="4078F2"/>
                </a:solidFill>
                <a:highlight>
                  <a:srgbClr val="FFFFFF"/>
                </a:highlight>
                <a:latin typeface="Courier New"/>
                <a:ea typeface="Courier New"/>
                <a:cs typeface="Courier New"/>
                <a:sym typeface="Courier New"/>
              </a:rPr>
              <a:t>=</a:t>
            </a:r>
            <a:r>
              <a:rPr lang="en" sz="1300">
                <a:solidFill>
                  <a:srgbClr val="B76B01"/>
                </a:solidFill>
                <a:highlight>
                  <a:srgbClr val="FFFFFF"/>
                </a:highlight>
                <a:latin typeface="Courier New"/>
                <a:ea typeface="Courier New"/>
                <a:cs typeface="Courier New"/>
                <a:sym typeface="Courier New"/>
              </a:rPr>
              <a:t>True</a:t>
            </a:r>
            <a:r>
              <a:rPr lang="en" sz="1300">
                <a:solidFill>
                  <a:srgbClr val="383A42"/>
                </a:solidFill>
                <a:highlight>
                  <a:srgbClr val="FFFFFF"/>
                </a:highlight>
                <a:latin typeface="Courier New"/>
                <a:ea typeface="Courier New"/>
                <a:cs typeface="Courier New"/>
                <a:sym typeface="Courier New"/>
              </a:rPr>
              <a:t>):</a:t>
            </a:r>
            <a:endParaRPr sz="1300">
              <a:solidFill>
                <a:srgbClr val="383A42"/>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solidFill>
                  <a:srgbClr val="383A42"/>
                </a:solidFill>
                <a:highlight>
                  <a:srgbClr val="FFFFFF"/>
                </a:highlight>
                <a:latin typeface="Courier New"/>
                <a:ea typeface="Courier New"/>
                <a:cs typeface="Courier New"/>
                <a:sym typeface="Courier New"/>
              </a:rPr>
              <a:t>    </a:t>
            </a:r>
            <a:r>
              <a:rPr lang="en" sz="1300">
                <a:solidFill>
                  <a:srgbClr val="A626A4"/>
                </a:solidFill>
                <a:highlight>
                  <a:srgbClr val="FFFFFF"/>
                </a:highlight>
                <a:latin typeface="Courier New"/>
                <a:ea typeface="Courier New"/>
                <a:cs typeface="Courier New"/>
                <a:sym typeface="Courier New"/>
              </a:rPr>
              <a:t>if</a:t>
            </a:r>
            <a:r>
              <a:rPr lang="en" sz="1300">
                <a:solidFill>
                  <a:srgbClr val="383A42"/>
                </a:solidFill>
                <a:highlight>
                  <a:srgbClr val="FFFFFF"/>
                </a:highlight>
                <a:latin typeface="Courier New"/>
                <a:ea typeface="Courier New"/>
                <a:cs typeface="Courier New"/>
                <a:sym typeface="Courier New"/>
              </a:rPr>
              <a:t> </a:t>
            </a:r>
            <a:r>
              <a:rPr lang="en" sz="1300">
                <a:solidFill>
                  <a:srgbClr val="A626A4"/>
                </a:solidFill>
                <a:highlight>
                  <a:srgbClr val="FFFFFF"/>
                </a:highlight>
                <a:latin typeface="Courier New"/>
                <a:ea typeface="Courier New"/>
                <a:cs typeface="Courier New"/>
                <a:sym typeface="Courier New"/>
              </a:rPr>
              <a:t>not</a:t>
            </a:r>
            <a:r>
              <a:rPr lang="en" sz="1300">
                <a:solidFill>
                  <a:srgbClr val="383A42"/>
                </a:solidFill>
                <a:highlight>
                  <a:srgbClr val="FFFFFF"/>
                </a:highlight>
                <a:latin typeface="Courier New"/>
                <a:ea typeface="Courier New"/>
                <a:cs typeface="Courier New"/>
                <a:sym typeface="Courier New"/>
              </a:rPr>
              <a:t> c: </a:t>
            </a:r>
            <a:r>
              <a:rPr lang="en" sz="1300">
                <a:solidFill>
                  <a:srgbClr val="A626A4"/>
                </a:solidFill>
                <a:highlight>
                  <a:srgbClr val="FFFFFF"/>
                </a:highlight>
                <a:latin typeface="Courier New"/>
                <a:ea typeface="Courier New"/>
                <a:cs typeface="Courier New"/>
                <a:sym typeface="Courier New"/>
              </a:rPr>
              <a:t>return</a:t>
            </a:r>
            <a:r>
              <a:rPr lang="en" sz="1300">
                <a:solidFill>
                  <a:srgbClr val="383A42"/>
                </a:solidFill>
                <a:highlight>
                  <a:srgbClr val="FFFFFF"/>
                </a:highlight>
                <a:latin typeface="Courier New"/>
                <a:ea typeface="Courier New"/>
                <a:cs typeface="Courier New"/>
                <a:sym typeface="Courier New"/>
              </a:rPr>
              <a:t> []</a:t>
            </a:r>
            <a:endParaRPr sz="1300">
              <a:solidFill>
                <a:srgbClr val="383A42"/>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solidFill>
                  <a:srgbClr val="383A42"/>
                </a:solidFill>
                <a:highlight>
                  <a:srgbClr val="FFFFFF"/>
                </a:highlight>
                <a:latin typeface="Courier New"/>
                <a:ea typeface="Courier New"/>
                <a:cs typeface="Courier New"/>
                <a:sym typeface="Courier New"/>
              </a:rPr>
              <a:t>    d </a:t>
            </a:r>
            <a:r>
              <a:rPr lang="en" sz="1300">
                <a:solidFill>
                  <a:srgbClr val="4078F2"/>
                </a:solidFill>
                <a:highlight>
                  <a:srgbClr val="FFFFFF"/>
                </a:highlight>
                <a:latin typeface="Courier New"/>
                <a:ea typeface="Courier New"/>
                <a:cs typeface="Courier New"/>
                <a:sym typeface="Courier New"/>
              </a:rPr>
              <a:t>=</a:t>
            </a:r>
            <a:r>
              <a:rPr lang="en" sz="1300">
                <a:solidFill>
                  <a:srgbClr val="383A42"/>
                </a:solidFill>
                <a:highlight>
                  <a:srgbClr val="FFFFFF"/>
                </a:highlight>
                <a:latin typeface="Courier New"/>
                <a:ea typeface="Courier New"/>
                <a:cs typeface="Courier New"/>
                <a:sym typeface="Courier New"/>
              </a:rPr>
              <a:t> b </a:t>
            </a:r>
            <a:r>
              <a:rPr lang="en" sz="1300">
                <a:solidFill>
                  <a:srgbClr val="A626A4"/>
                </a:solidFill>
                <a:highlight>
                  <a:srgbClr val="FFFFFF"/>
                </a:highlight>
                <a:latin typeface="Courier New"/>
                <a:ea typeface="Courier New"/>
                <a:cs typeface="Courier New"/>
                <a:sym typeface="Courier New"/>
              </a:rPr>
              <a:t>or</a:t>
            </a:r>
            <a:r>
              <a:rPr lang="en" sz="1300">
                <a:solidFill>
                  <a:srgbClr val="383A42"/>
                </a:solidFill>
                <a:highlight>
                  <a:srgbClr val="FFFFFF"/>
                </a:highlight>
                <a:latin typeface="Courier New"/>
                <a:ea typeface="Courier New"/>
                <a:cs typeface="Courier New"/>
                <a:sym typeface="Courier New"/>
              </a:rPr>
              <a:t> </a:t>
            </a:r>
            <a:r>
              <a:rPr lang="en" sz="1300">
                <a:solidFill>
                  <a:srgbClr val="A626A4"/>
                </a:solidFill>
                <a:highlight>
                  <a:srgbClr val="FFFFFF"/>
                </a:highlight>
                <a:latin typeface="Courier New"/>
                <a:ea typeface="Courier New"/>
                <a:cs typeface="Courier New"/>
                <a:sym typeface="Courier New"/>
              </a:rPr>
              <a:t>lambda</a:t>
            </a:r>
            <a:r>
              <a:rPr lang="en" sz="1300">
                <a:solidFill>
                  <a:srgbClr val="383A42"/>
                </a:solidFill>
                <a:highlight>
                  <a:srgbClr val="FFFFFF"/>
                </a:highlight>
                <a:latin typeface="Courier New"/>
                <a:ea typeface="Courier New"/>
                <a:cs typeface="Courier New"/>
                <a:sym typeface="Courier New"/>
              </a:rPr>
              <a:t> y: y </a:t>
            </a:r>
            <a:r>
              <a:rPr lang="en" sz="1300">
                <a:solidFill>
                  <a:srgbClr val="4078F2"/>
                </a:solidFill>
                <a:highlight>
                  <a:srgbClr val="FFFFFF"/>
                </a:highlight>
                <a:latin typeface="Courier New"/>
                <a:ea typeface="Courier New"/>
                <a:cs typeface="Courier New"/>
                <a:sym typeface="Courier New"/>
              </a:rPr>
              <a:t>%</a:t>
            </a:r>
            <a:r>
              <a:rPr lang="en" sz="1300">
                <a:solidFill>
                  <a:srgbClr val="383A42"/>
                </a:solidFill>
                <a:highlight>
                  <a:srgbClr val="FFFFFF"/>
                </a:highlight>
                <a:latin typeface="Courier New"/>
                <a:ea typeface="Courier New"/>
                <a:cs typeface="Courier New"/>
                <a:sym typeface="Courier New"/>
              </a:rPr>
              <a:t> </a:t>
            </a:r>
            <a:r>
              <a:rPr lang="en" sz="1300">
                <a:solidFill>
                  <a:srgbClr val="B76B01"/>
                </a:solidFill>
                <a:highlight>
                  <a:srgbClr val="FFFFFF"/>
                </a:highlight>
                <a:latin typeface="Courier New"/>
                <a:ea typeface="Courier New"/>
                <a:cs typeface="Courier New"/>
                <a:sym typeface="Courier New"/>
              </a:rPr>
              <a:t>2</a:t>
            </a:r>
            <a:r>
              <a:rPr lang="en" sz="1300">
                <a:solidFill>
                  <a:srgbClr val="383A42"/>
                </a:solidFill>
                <a:highlight>
                  <a:srgbClr val="FFFFFF"/>
                </a:highlight>
                <a:latin typeface="Courier New"/>
                <a:ea typeface="Courier New"/>
                <a:cs typeface="Courier New"/>
                <a:sym typeface="Courier New"/>
              </a:rPr>
              <a:t> </a:t>
            </a:r>
            <a:r>
              <a:rPr lang="en" sz="1300">
                <a:solidFill>
                  <a:srgbClr val="4078F2"/>
                </a:solidFill>
                <a:highlight>
                  <a:srgbClr val="FFFFFF"/>
                </a:highlight>
                <a:latin typeface="Courier New"/>
                <a:ea typeface="Courier New"/>
                <a:cs typeface="Courier New"/>
                <a:sym typeface="Courier New"/>
              </a:rPr>
              <a:t>==</a:t>
            </a:r>
            <a:r>
              <a:rPr lang="en" sz="1300">
                <a:solidFill>
                  <a:srgbClr val="383A42"/>
                </a:solidFill>
                <a:highlight>
                  <a:srgbClr val="FFFFFF"/>
                </a:highlight>
                <a:latin typeface="Courier New"/>
                <a:ea typeface="Courier New"/>
                <a:cs typeface="Courier New"/>
                <a:sym typeface="Courier New"/>
              </a:rPr>
              <a:t> </a:t>
            </a:r>
            <a:r>
              <a:rPr lang="en" sz="1300">
                <a:solidFill>
                  <a:srgbClr val="B76B01"/>
                </a:solidFill>
                <a:highlight>
                  <a:srgbClr val="FFFFFF"/>
                </a:highlight>
                <a:latin typeface="Courier New"/>
                <a:ea typeface="Courier New"/>
                <a:cs typeface="Courier New"/>
                <a:sym typeface="Courier New"/>
              </a:rPr>
              <a:t>0</a:t>
            </a:r>
            <a:endParaRPr sz="1300">
              <a:solidFill>
                <a:srgbClr val="383A42"/>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solidFill>
                  <a:srgbClr val="383A42"/>
                </a:solidFill>
                <a:highlight>
                  <a:srgbClr val="FFFFFF"/>
                </a:highlight>
                <a:latin typeface="Courier New"/>
                <a:ea typeface="Courier New"/>
                <a:cs typeface="Courier New"/>
                <a:sym typeface="Courier New"/>
              </a:rPr>
              <a:t>    e </a:t>
            </a:r>
            <a:r>
              <a:rPr lang="en" sz="1300">
                <a:solidFill>
                  <a:srgbClr val="4078F2"/>
                </a:solidFill>
                <a:highlight>
                  <a:srgbClr val="FFFFFF"/>
                </a:highlight>
                <a:latin typeface="Courier New"/>
                <a:ea typeface="Courier New"/>
                <a:cs typeface="Courier New"/>
                <a:sym typeface="Courier New"/>
              </a:rPr>
              <a:t>=</a:t>
            </a:r>
            <a:r>
              <a:rPr lang="en" sz="1300">
                <a:solidFill>
                  <a:srgbClr val="383A42"/>
                </a:solidFill>
                <a:highlight>
                  <a:srgbClr val="FFFFFF"/>
                </a:highlight>
                <a:latin typeface="Courier New"/>
                <a:ea typeface="Courier New"/>
                <a:cs typeface="Courier New"/>
                <a:sym typeface="Courier New"/>
              </a:rPr>
              <a:t> [i </a:t>
            </a:r>
            <a:r>
              <a:rPr lang="en" sz="1300">
                <a:solidFill>
                  <a:srgbClr val="A626A4"/>
                </a:solidFill>
                <a:highlight>
                  <a:srgbClr val="FFFFFF"/>
                </a:highlight>
                <a:latin typeface="Courier New"/>
                <a:ea typeface="Courier New"/>
                <a:cs typeface="Courier New"/>
                <a:sym typeface="Courier New"/>
              </a:rPr>
              <a:t>for</a:t>
            </a:r>
            <a:r>
              <a:rPr lang="en" sz="1300">
                <a:solidFill>
                  <a:srgbClr val="383A42"/>
                </a:solidFill>
                <a:highlight>
                  <a:srgbClr val="FFFFFF"/>
                </a:highlight>
                <a:latin typeface="Courier New"/>
                <a:ea typeface="Courier New"/>
                <a:cs typeface="Courier New"/>
                <a:sym typeface="Courier New"/>
              </a:rPr>
              <a:t> i </a:t>
            </a:r>
            <a:r>
              <a:rPr lang="en" sz="1300">
                <a:solidFill>
                  <a:srgbClr val="A626A4"/>
                </a:solidFill>
                <a:highlight>
                  <a:srgbClr val="FFFFFF"/>
                </a:highlight>
                <a:latin typeface="Courier New"/>
                <a:ea typeface="Courier New"/>
                <a:cs typeface="Courier New"/>
                <a:sym typeface="Courier New"/>
              </a:rPr>
              <a:t>in</a:t>
            </a:r>
            <a:r>
              <a:rPr lang="en" sz="1300">
                <a:solidFill>
                  <a:srgbClr val="383A42"/>
                </a:solidFill>
                <a:highlight>
                  <a:srgbClr val="FFFFFF"/>
                </a:highlight>
                <a:latin typeface="Courier New"/>
                <a:ea typeface="Courier New"/>
                <a:cs typeface="Courier New"/>
                <a:sym typeface="Courier New"/>
              </a:rPr>
              <a:t> a </a:t>
            </a:r>
            <a:r>
              <a:rPr lang="en" sz="1300">
                <a:solidFill>
                  <a:srgbClr val="A626A4"/>
                </a:solidFill>
                <a:highlight>
                  <a:srgbClr val="FFFFFF"/>
                </a:highlight>
                <a:latin typeface="Courier New"/>
                <a:ea typeface="Courier New"/>
                <a:cs typeface="Courier New"/>
                <a:sym typeface="Courier New"/>
              </a:rPr>
              <a:t>if</a:t>
            </a:r>
            <a:r>
              <a:rPr lang="en" sz="1300">
                <a:solidFill>
                  <a:srgbClr val="383A42"/>
                </a:solidFill>
                <a:highlight>
                  <a:srgbClr val="FFFFFF"/>
                </a:highlight>
                <a:latin typeface="Courier New"/>
                <a:ea typeface="Courier New"/>
                <a:cs typeface="Courier New"/>
                <a:sym typeface="Courier New"/>
              </a:rPr>
              <a:t> d(i)]</a:t>
            </a:r>
            <a:endParaRPr sz="1300">
              <a:solidFill>
                <a:srgbClr val="383A42"/>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solidFill>
                  <a:srgbClr val="383A42"/>
                </a:solidFill>
                <a:highlight>
                  <a:srgbClr val="FFFFFF"/>
                </a:highlight>
                <a:latin typeface="Courier New"/>
                <a:ea typeface="Courier New"/>
                <a:cs typeface="Courier New"/>
                <a:sym typeface="Courier New"/>
              </a:rPr>
              <a:t>    f </a:t>
            </a:r>
            <a:r>
              <a:rPr lang="en" sz="1300">
                <a:solidFill>
                  <a:srgbClr val="4078F2"/>
                </a:solidFill>
                <a:highlight>
                  <a:srgbClr val="FFFFFF"/>
                </a:highlight>
                <a:latin typeface="Courier New"/>
                <a:ea typeface="Courier New"/>
                <a:cs typeface="Courier New"/>
                <a:sym typeface="Courier New"/>
              </a:rPr>
              <a:t>=</a:t>
            </a:r>
            <a:r>
              <a:rPr lang="en" sz="1300">
                <a:solidFill>
                  <a:srgbClr val="383A42"/>
                </a:solidFill>
                <a:highlight>
                  <a:srgbClr val="FFFFFF"/>
                </a:highlight>
                <a:latin typeface="Courier New"/>
                <a:ea typeface="Courier New"/>
                <a:cs typeface="Courier New"/>
                <a:sym typeface="Courier New"/>
              </a:rPr>
              <a:t> {}</a:t>
            </a:r>
            <a:endParaRPr sz="1300">
              <a:solidFill>
                <a:srgbClr val="383A42"/>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solidFill>
                  <a:srgbClr val="383A42"/>
                </a:solidFill>
                <a:highlight>
                  <a:srgbClr val="FFFFFF"/>
                </a:highlight>
                <a:latin typeface="Courier New"/>
                <a:ea typeface="Courier New"/>
                <a:cs typeface="Courier New"/>
                <a:sym typeface="Courier New"/>
              </a:rPr>
              <a:t>    </a:t>
            </a:r>
            <a:r>
              <a:rPr lang="en" sz="1300">
                <a:solidFill>
                  <a:srgbClr val="A626A4"/>
                </a:solidFill>
                <a:highlight>
                  <a:srgbClr val="FFFFFF"/>
                </a:highlight>
                <a:latin typeface="Courier New"/>
                <a:ea typeface="Courier New"/>
                <a:cs typeface="Courier New"/>
                <a:sym typeface="Courier New"/>
              </a:rPr>
              <a:t>for</a:t>
            </a:r>
            <a:r>
              <a:rPr lang="en" sz="1300">
                <a:solidFill>
                  <a:srgbClr val="383A42"/>
                </a:solidFill>
                <a:highlight>
                  <a:srgbClr val="FFFFFF"/>
                </a:highlight>
                <a:latin typeface="Courier New"/>
                <a:ea typeface="Courier New"/>
                <a:cs typeface="Courier New"/>
                <a:sym typeface="Courier New"/>
              </a:rPr>
              <a:t> g </a:t>
            </a:r>
            <a:r>
              <a:rPr lang="en" sz="1300">
                <a:solidFill>
                  <a:srgbClr val="A626A4"/>
                </a:solidFill>
                <a:highlight>
                  <a:srgbClr val="FFFFFF"/>
                </a:highlight>
                <a:latin typeface="Courier New"/>
                <a:ea typeface="Courier New"/>
                <a:cs typeface="Courier New"/>
                <a:sym typeface="Courier New"/>
              </a:rPr>
              <a:t>in</a:t>
            </a:r>
            <a:r>
              <a:rPr lang="en" sz="1300">
                <a:solidFill>
                  <a:srgbClr val="383A42"/>
                </a:solidFill>
                <a:highlight>
                  <a:srgbClr val="FFFFFF"/>
                </a:highlight>
                <a:latin typeface="Courier New"/>
                <a:ea typeface="Courier New"/>
                <a:cs typeface="Courier New"/>
                <a:sym typeface="Courier New"/>
              </a:rPr>
              <a:t> e:</a:t>
            </a:r>
            <a:endParaRPr sz="1300">
              <a:solidFill>
                <a:srgbClr val="383A42"/>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solidFill>
                  <a:srgbClr val="383A42"/>
                </a:solidFill>
                <a:highlight>
                  <a:srgbClr val="FFFFFF"/>
                </a:highlight>
                <a:latin typeface="Courier New"/>
                <a:ea typeface="Courier New"/>
                <a:cs typeface="Courier New"/>
                <a:sym typeface="Courier New"/>
              </a:rPr>
              <a:t>        h </a:t>
            </a:r>
            <a:r>
              <a:rPr lang="en" sz="1300">
                <a:solidFill>
                  <a:srgbClr val="4078F2"/>
                </a:solidFill>
                <a:highlight>
                  <a:srgbClr val="FFFFFF"/>
                </a:highlight>
                <a:latin typeface="Courier New"/>
                <a:ea typeface="Courier New"/>
                <a:cs typeface="Courier New"/>
                <a:sym typeface="Courier New"/>
              </a:rPr>
              <a:t>=</a:t>
            </a:r>
            <a:r>
              <a:rPr lang="en" sz="1300">
                <a:solidFill>
                  <a:srgbClr val="383A42"/>
                </a:solidFill>
                <a:highlight>
                  <a:srgbClr val="FFFFFF"/>
                </a:highlight>
                <a:latin typeface="Courier New"/>
                <a:ea typeface="Courier New"/>
                <a:cs typeface="Courier New"/>
                <a:sym typeface="Courier New"/>
              </a:rPr>
              <a:t> </a:t>
            </a:r>
            <a:r>
              <a:rPr lang="en" sz="1300">
                <a:solidFill>
                  <a:srgbClr val="50A14F"/>
                </a:solidFill>
                <a:highlight>
                  <a:srgbClr val="FFFFFF"/>
                </a:highlight>
                <a:latin typeface="Courier New"/>
                <a:ea typeface="Courier New"/>
                <a:cs typeface="Courier New"/>
                <a:sym typeface="Courier New"/>
              </a:rPr>
              <a:t>str</a:t>
            </a:r>
            <a:r>
              <a:rPr lang="en" sz="1300">
                <a:solidFill>
                  <a:srgbClr val="383A42"/>
                </a:solidFill>
                <a:highlight>
                  <a:srgbClr val="FFFFFF"/>
                </a:highlight>
                <a:latin typeface="Courier New"/>
                <a:ea typeface="Courier New"/>
                <a:cs typeface="Courier New"/>
                <a:sym typeface="Courier New"/>
              </a:rPr>
              <a:t>(g)[::</a:t>
            </a:r>
            <a:r>
              <a:rPr lang="en" sz="1300">
                <a:solidFill>
                  <a:srgbClr val="4078F2"/>
                </a:solidFill>
                <a:highlight>
                  <a:srgbClr val="FFFFFF"/>
                </a:highlight>
                <a:latin typeface="Courier New"/>
                <a:ea typeface="Courier New"/>
                <a:cs typeface="Courier New"/>
                <a:sym typeface="Courier New"/>
              </a:rPr>
              <a:t>-</a:t>
            </a:r>
            <a:r>
              <a:rPr lang="en" sz="1300">
                <a:solidFill>
                  <a:srgbClr val="B76B01"/>
                </a:solidFill>
                <a:highlight>
                  <a:srgbClr val="FFFFFF"/>
                </a:highlight>
                <a:latin typeface="Courier New"/>
                <a:ea typeface="Courier New"/>
                <a:cs typeface="Courier New"/>
                <a:sym typeface="Courier New"/>
              </a:rPr>
              <a:t>1</a:t>
            </a:r>
            <a:r>
              <a:rPr lang="en" sz="1300">
                <a:solidFill>
                  <a:srgbClr val="383A42"/>
                </a:solidFill>
                <a:highlight>
                  <a:srgbClr val="FFFFFF"/>
                </a:highlight>
                <a:latin typeface="Courier New"/>
                <a:ea typeface="Courier New"/>
                <a:cs typeface="Courier New"/>
                <a:sym typeface="Courier New"/>
              </a:rPr>
              <a:t>]</a:t>
            </a:r>
            <a:endParaRPr sz="1300">
              <a:solidFill>
                <a:srgbClr val="383A42"/>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solidFill>
                  <a:srgbClr val="383A42"/>
                </a:solidFill>
                <a:highlight>
                  <a:srgbClr val="FFFFFF"/>
                </a:highlight>
                <a:latin typeface="Courier New"/>
                <a:ea typeface="Courier New"/>
                <a:cs typeface="Courier New"/>
                <a:sym typeface="Courier New"/>
              </a:rPr>
              <a:t>        </a:t>
            </a:r>
            <a:r>
              <a:rPr lang="en" sz="1300">
                <a:solidFill>
                  <a:srgbClr val="A626A4"/>
                </a:solidFill>
                <a:highlight>
                  <a:srgbClr val="FFFFFF"/>
                </a:highlight>
                <a:latin typeface="Courier New"/>
                <a:ea typeface="Courier New"/>
                <a:cs typeface="Courier New"/>
                <a:sym typeface="Courier New"/>
              </a:rPr>
              <a:t>if</a:t>
            </a:r>
            <a:r>
              <a:rPr lang="en" sz="1300">
                <a:solidFill>
                  <a:srgbClr val="383A42"/>
                </a:solidFill>
                <a:highlight>
                  <a:srgbClr val="FFFFFF"/>
                </a:highlight>
                <a:latin typeface="Courier New"/>
                <a:ea typeface="Courier New"/>
                <a:cs typeface="Courier New"/>
                <a:sym typeface="Courier New"/>
              </a:rPr>
              <a:t> h </a:t>
            </a:r>
            <a:r>
              <a:rPr lang="en" sz="1300">
                <a:solidFill>
                  <a:srgbClr val="A626A4"/>
                </a:solidFill>
                <a:highlight>
                  <a:srgbClr val="FFFFFF"/>
                </a:highlight>
                <a:latin typeface="Courier New"/>
                <a:ea typeface="Courier New"/>
                <a:cs typeface="Courier New"/>
                <a:sym typeface="Courier New"/>
              </a:rPr>
              <a:t>in</a:t>
            </a:r>
            <a:r>
              <a:rPr lang="en" sz="1300">
                <a:solidFill>
                  <a:srgbClr val="383A42"/>
                </a:solidFill>
                <a:highlight>
                  <a:srgbClr val="FFFFFF"/>
                </a:highlight>
                <a:latin typeface="Courier New"/>
                <a:ea typeface="Courier New"/>
                <a:cs typeface="Courier New"/>
                <a:sym typeface="Courier New"/>
              </a:rPr>
              <a:t> f:</a:t>
            </a:r>
            <a:endParaRPr sz="1300">
              <a:solidFill>
                <a:srgbClr val="383A42"/>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solidFill>
                  <a:srgbClr val="383A42"/>
                </a:solidFill>
                <a:highlight>
                  <a:srgbClr val="FFFFFF"/>
                </a:highlight>
                <a:latin typeface="Courier New"/>
                <a:ea typeface="Courier New"/>
                <a:cs typeface="Courier New"/>
                <a:sym typeface="Courier New"/>
              </a:rPr>
              <a:t>            f[h] </a:t>
            </a:r>
            <a:r>
              <a:rPr lang="en" sz="1300">
                <a:solidFill>
                  <a:srgbClr val="4078F2"/>
                </a:solidFill>
                <a:highlight>
                  <a:srgbClr val="FFFFFF"/>
                </a:highlight>
                <a:latin typeface="Courier New"/>
                <a:ea typeface="Courier New"/>
                <a:cs typeface="Courier New"/>
                <a:sym typeface="Courier New"/>
              </a:rPr>
              <a:t>+=</a:t>
            </a:r>
            <a:r>
              <a:rPr lang="en" sz="1300">
                <a:solidFill>
                  <a:srgbClr val="383A42"/>
                </a:solidFill>
                <a:highlight>
                  <a:srgbClr val="FFFFFF"/>
                </a:highlight>
                <a:latin typeface="Courier New"/>
                <a:ea typeface="Courier New"/>
                <a:cs typeface="Courier New"/>
                <a:sym typeface="Courier New"/>
              </a:rPr>
              <a:t> </a:t>
            </a:r>
            <a:r>
              <a:rPr lang="en" sz="1300">
                <a:solidFill>
                  <a:srgbClr val="B76B01"/>
                </a:solidFill>
                <a:highlight>
                  <a:srgbClr val="FFFFFF"/>
                </a:highlight>
                <a:latin typeface="Courier New"/>
                <a:ea typeface="Courier New"/>
                <a:cs typeface="Courier New"/>
                <a:sym typeface="Courier New"/>
              </a:rPr>
              <a:t>1</a:t>
            </a:r>
            <a:endParaRPr sz="1300">
              <a:solidFill>
                <a:srgbClr val="383A42"/>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solidFill>
                  <a:srgbClr val="383A42"/>
                </a:solidFill>
                <a:highlight>
                  <a:srgbClr val="FFFFFF"/>
                </a:highlight>
                <a:latin typeface="Courier New"/>
                <a:ea typeface="Courier New"/>
                <a:cs typeface="Courier New"/>
                <a:sym typeface="Courier New"/>
              </a:rPr>
              <a:t>        </a:t>
            </a:r>
            <a:r>
              <a:rPr lang="en" sz="1300">
                <a:solidFill>
                  <a:srgbClr val="A626A4"/>
                </a:solidFill>
                <a:highlight>
                  <a:srgbClr val="FFFFFF"/>
                </a:highlight>
                <a:latin typeface="Courier New"/>
                <a:ea typeface="Courier New"/>
                <a:cs typeface="Courier New"/>
                <a:sym typeface="Courier New"/>
              </a:rPr>
              <a:t>else</a:t>
            </a:r>
            <a:r>
              <a:rPr lang="en" sz="1300">
                <a:solidFill>
                  <a:srgbClr val="383A42"/>
                </a:solidFill>
                <a:highlight>
                  <a:srgbClr val="FFFFFF"/>
                </a:highlight>
                <a:latin typeface="Courier New"/>
                <a:ea typeface="Courier New"/>
                <a:cs typeface="Courier New"/>
                <a:sym typeface="Courier New"/>
              </a:rPr>
              <a:t>:</a:t>
            </a:r>
            <a:endParaRPr sz="1300">
              <a:solidFill>
                <a:srgbClr val="383A42"/>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solidFill>
                  <a:srgbClr val="383A42"/>
                </a:solidFill>
                <a:highlight>
                  <a:srgbClr val="FFFFFF"/>
                </a:highlight>
                <a:latin typeface="Courier New"/>
                <a:ea typeface="Courier New"/>
                <a:cs typeface="Courier New"/>
                <a:sym typeface="Courier New"/>
              </a:rPr>
              <a:t>            f[h] </a:t>
            </a:r>
            <a:r>
              <a:rPr lang="en" sz="1300">
                <a:solidFill>
                  <a:srgbClr val="4078F2"/>
                </a:solidFill>
                <a:highlight>
                  <a:srgbClr val="FFFFFF"/>
                </a:highlight>
                <a:latin typeface="Courier New"/>
                <a:ea typeface="Courier New"/>
                <a:cs typeface="Courier New"/>
                <a:sym typeface="Courier New"/>
              </a:rPr>
              <a:t>=</a:t>
            </a:r>
            <a:r>
              <a:rPr lang="en" sz="1300">
                <a:solidFill>
                  <a:srgbClr val="383A42"/>
                </a:solidFill>
                <a:highlight>
                  <a:srgbClr val="FFFFFF"/>
                </a:highlight>
                <a:latin typeface="Courier New"/>
                <a:ea typeface="Courier New"/>
                <a:cs typeface="Courier New"/>
                <a:sym typeface="Courier New"/>
              </a:rPr>
              <a:t> </a:t>
            </a:r>
            <a:r>
              <a:rPr lang="en" sz="1300">
                <a:solidFill>
                  <a:srgbClr val="B76B01"/>
                </a:solidFill>
                <a:highlight>
                  <a:srgbClr val="FFFFFF"/>
                </a:highlight>
                <a:latin typeface="Courier New"/>
                <a:ea typeface="Courier New"/>
                <a:cs typeface="Courier New"/>
                <a:sym typeface="Courier New"/>
              </a:rPr>
              <a:t>1</a:t>
            </a:r>
            <a:endParaRPr sz="1300">
              <a:solidFill>
                <a:srgbClr val="383A42"/>
              </a:solidFill>
              <a:highlight>
                <a:srgbClr val="FFFFFF"/>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solidFill>
                  <a:srgbClr val="383A42"/>
                </a:solidFill>
                <a:highlight>
                  <a:srgbClr val="FFFFFF"/>
                </a:highlight>
                <a:latin typeface="Courier New"/>
                <a:ea typeface="Courier New"/>
                <a:cs typeface="Courier New"/>
                <a:sym typeface="Courier New"/>
              </a:rPr>
              <a:t>    </a:t>
            </a:r>
            <a:r>
              <a:rPr lang="en" sz="1300">
                <a:solidFill>
                  <a:srgbClr val="A626A4"/>
                </a:solidFill>
                <a:highlight>
                  <a:srgbClr val="FFFFFF"/>
                </a:highlight>
                <a:latin typeface="Courier New"/>
                <a:ea typeface="Courier New"/>
                <a:cs typeface="Courier New"/>
                <a:sym typeface="Courier New"/>
              </a:rPr>
              <a:t>return</a:t>
            </a:r>
            <a:r>
              <a:rPr lang="en" sz="1300">
                <a:solidFill>
                  <a:srgbClr val="383A42"/>
                </a:solidFill>
                <a:highlight>
                  <a:srgbClr val="FFFFFF"/>
                </a:highlight>
                <a:latin typeface="Courier New"/>
                <a:ea typeface="Courier New"/>
                <a:cs typeface="Courier New"/>
                <a:sym typeface="Courier New"/>
              </a:rPr>
              <a:t> </a:t>
            </a:r>
            <a:r>
              <a:rPr lang="en" sz="1300">
                <a:solidFill>
                  <a:srgbClr val="50A14F"/>
                </a:solidFill>
                <a:highlight>
                  <a:srgbClr val="FFFFFF"/>
                </a:highlight>
                <a:latin typeface="Courier New"/>
                <a:ea typeface="Courier New"/>
                <a:cs typeface="Courier New"/>
                <a:sym typeface="Courier New"/>
              </a:rPr>
              <a:t>sorted</a:t>
            </a:r>
            <a:r>
              <a:rPr lang="en" sz="1300">
                <a:solidFill>
                  <a:srgbClr val="383A42"/>
                </a:solidFill>
                <a:highlight>
                  <a:srgbClr val="FFFFFF"/>
                </a:highlight>
                <a:latin typeface="Courier New"/>
                <a:ea typeface="Courier New"/>
                <a:cs typeface="Courier New"/>
                <a:sym typeface="Courier New"/>
              </a:rPr>
              <a:t>(f.items(), key</a:t>
            </a:r>
            <a:r>
              <a:rPr lang="en" sz="1300">
                <a:solidFill>
                  <a:srgbClr val="4078F2"/>
                </a:solidFill>
                <a:highlight>
                  <a:srgbClr val="FFFFFF"/>
                </a:highlight>
                <a:latin typeface="Courier New"/>
                <a:ea typeface="Courier New"/>
                <a:cs typeface="Courier New"/>
                <a:sym typeface="Courier New"/>
              </a:rPr>
              <a:t>=</a:t>
            </a:r>
            <a:r>
              <a:rPr lang="en" sz="1300">
                <a:solidFill>
                  <a:srgbClr val="A626A4"/>
                </a:solidFill>
                <a:highlight>
                  <a:srgbClr val="FFFFFF"/>
                </a:highlight>
                <a:latin typeface="Courier New"/>
                <a:ea typeface="Courier New"/>
                <a:cs typeface="Courier New"/>
                <a:sym typeface="Courier New"/>
              </a:rPr>
              <a:t>lambda</a:t>
            </a:r>
            <a:r>
              <a:rPr lang="en" sz="1300">
                <a:solidFill>
                  <a:srgbClr val="383A42"/>
                </a:solidFill>
                <a:highlight>
                  <a:srgbClr val="FFFFFF"/>
                </a:highlight>
                <a:latin typeface="Courier New"/>
                <a:ea typeface="Courier New"/>
                <a:cs typeface="Courier New"/>
                <a:sym typeface="Courier New"/>
              </a:rPr>
              <a:t> k: (</a:t>
            </a:r>
            <a:r>
              <a:rPr lang="en" sz="1300">
                <a:solidFill>
                  <a:srgbClr val="4078F2"/>
                </a:solidFill>
                <a:highlight>
                  <a:srgbClr val="FFFFFF"/>
                </a:highlight>
                <a:latin typeface="Courier New"/>
                <a:ea typeface="Courier New"/>
                <a:cs typeface="Courier New"/>
                <a:sym typeface="Courier New"/>
              </a:rPr>
              <a:t>-</a:t>
            </a:r>
            <a:r>
              <a:rPr lang="en" sz="1300">
                <a:solidFill>
                  <a:srgbClr val="383A42"/>
                </a:solidFill>
                <a:highlight>
                  <a:srgbClr val="FFFFFF"/>
                </a:highlight>
                <a:latin typeface="Courier New"/>
                <a:ea typeface="Courier New"/>
                <a:cs typeface="Courier New"/>
                <a:sym typeface="Courier New"/>
              </a:rPr>
              <a:t>k[</a:t>
            </a:r>
            <a:r>
              <a:rPr lang="en" sz="1300">
                <a:solidFill>
                  <a:srgbClr val="B76B01"/>
                </a:solidFill>
                <a:highlight>
                  <a:srgbClr val="FFFFFF"/>
                </a:highlight>
                <a:latin typeface="Courier New"/>
                <a:ea typeface="Courier New"/>
                <a:cs typeface="Courier New"/>
                <a:sym typeface="Courier New"/>
              </a:rPr>
              <a:t>1</a:t>
            </a:r>
            <a:r>
              <a:rPr lang="en" sz="1300">
                <a:solidFill>
                  <a:srgbClr val="383A42"/>
                </a:solidFill>
                <a:highlight>
                  <a:srgbClr val="FFFFFF"/>
                </a:highlight>
                <a:latin typeface="Courier New"/>
                <a:ea typeface="Courier New"/>
                <a:cs typeface="Courier New"/>
                <a:sym typeface="Courier New"/>
              </a:rPr>
              <a:t>], k[</a:t>
            </a:r>
            <a:r>
              <a:rPr lang="en" sz="1300">
                <a:solidFill>
                  <a:srgbClr val="B76B01"/>
                </a:solidFill>
                <a:highlight>
                  <a:srgbClr val="FFFFFF"/>
                </a:highlight>
                <a:latin typeface="Courier New"/>
                <a:ea typeface="Courier New"/>
                <a:cs typeface="Courier New"/>
                <a:sym typeface="Courier New"/>
              </a:rPr>
              <a:t>0</a:t>
            </a:r>
            <a:r>
              <a:rPr lang="en" sz="1300">
                <a:solidFill>
                  <a:srgbClr val="383A42"/>
                </a:solidFill>
                <a:highlight>
                  <a:srgbClr val="FFFFFF"/>
                </a:highlight>
                <a:latin typeface="Courier New"/>
                <a:ea typeface="Courier New"/>
                <a:cs typeface="Courier New"/>
                <a:sym typeface="Courier New"/>
              </a:rPr>
              <a:t>]))</a:t>
            </a:r>
            <a:endParaRPr sz="1300">
              <a:solidFill>
                <a:srgbClr val="383A42"/>
              </a:solidFill>
              <a:highlight>
                <a:srgbClr val="FFFFFF"/>
              </a:highlight>
              <a:latin typeface="Courier New"/>
              <a:ea typeface="Courier New"/>
              <a:cs typeface="Courier New"/>
              <a:sym typeface="Courier New"/>
            </a:endParaRPr>
          </a:p>
        </p:txBody>
      </p:sp>
      <p:sp>
        <p:nvSpPr>
          <p:cNvPr id="67" name="Google Shape;67;p15"/>
          <p:cNvSpPr txBox="1"/>
          <p:nvPr>
            <p:ph idx="1" type="body"/>
          </p:nvPr>
        </p:nvSpPr>
        <p:spPr>
          <a:xfrm>
            <a:off x="4751975" y="1152475"/>
            <a:ext cx="4260300" cy="13053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1200"/>
              </a:spcAft>
              <a:buNone/>
            </a:pPr>
            <a:r>
              <a:rPr lang="en" sz="1300">
                <a:solidFill>
                  <a:srgbClr val="383A42"/>
                </a:solidFill>
                <a:highlight>
                  <a:srgbClr val="FFFFFF"/>
                </a:highlight>
                <a:latin typeface="Courier New"/>
                <a:ea typeface="Courier New"/>
                <a:cs typeface="Courier New"/>
                <a:sym typeface="Courier New"/>
              </a:rPr>
              <a:t>z </a:t>
            </a:r>
            <a:r>
              <a:rPr lang="en" sz="1300">
                <a:solidFill>
                  <a:srgbClr val="4078F2"/>
                </a:solidFill>
                <a:highlight>
                  <a:srgbClr val="FFFFFF"/>
                </a:highlight>
                <a:latin typeface="Courier New"/>
                <a:ea typeface="Courier New"/>
                <a:cs typeface="Courier New"/>
                <a:sym typeface="Courier New"/>
              </a:rPr>
              <a:t>=</a:t>
            </a:r>
            <a:r>
              <a:rPr lang="en" sz="1300">
                <a:solidFill>
                  <a:srgbClr val="383A42"/>
                </a:solidFill>
                <a:highlight>
                  <a:srgbClr val="FFFFFF"/>
                </a:highlight>
                <a:latin typeface="Courier New"/>
                <a:ea typeface="Courier New"/>
                <a:cs typeface="Courier New"/>
                <a:sym typeface="Courier New"/>
              </a:rPr>
              <a:t> </a:t>
            </a:r>
            <a:r>
              <a:rPr lang="en" sz="1300">
                <a:solidFill>
                  <a:srgbClr val="A626A4"/>
                </a:solidFill>
                <a:highlight>
                  <a:srgbClr val="FFFFFF"/>
                </a:highlight>
                <a:latin typeface="Courier New"/>
                <a:ea typeface="Courier New"/>
                <a:cs typeface="Courier New"/>
                <a:sym typeface="Courier New"/>
              </a:rPr>
              <a:t>lambda</a:t>
            </a:r>
            <a:r>
              <a:rPr lang="en" sz="1300">
                <a:solidFill>
                  <a:srgbClr val="383A42"/>
                </a:solidFill>
                <a:highlight>
                  <a:srgbClr val="FFFFFF"/>
                </a:highlight>
                <a:latin typeface="Courier New"/>
                <a:ea typeface="Courier New"/>
                <a:cs typeface="Courier New"/>
                <a:sym typeface="Courier New"/>
              </a:rPr>
              <a:t> a,b</a:t>
            </a:r>
            <a:r>
              <a:rPr lang="en" sz="1300">
                <a:solidFill>
                  <a:srgbClr val="4078F2"/>
                </a:solidFill>
                <a:highlight>
                  <a:srgbClr val="FFFFFF"/>
                </a:highlight>
                <a:latin typeface="Courier New"/>
                <a:ea typeface="Courier New"/>
                <a:cs typeface="Courier New"/>
                <a:sym typeface="Courier New"/>
              </a:rPr>
              <a:t>=</a:t>
            </a:r>
            <a:r>
              <a:rPr lang="en" sz="1300">
                <a:solidFill>
                  <a:srgbClr val="A626A4"/>
                </a:solidFill>
                <a:highlight>
                  <a:srgbClr val="FFFFFF"/>
                </a:highlight>
                <a:latin typeface="Courier New"/>
                <a:ea typeface="Courier New"/>
                <a:cs typeface="Courier New"/>
                <a:sym typeface="Courier New"/>
              </a:rPr>
              <a:t>lambda</a:t>
            </a:r>
            <a:r>
              <a:rPr lang="en" sz="1300">
                <a:solidFill>
                  <a:srgbClr val="383A42"/>
                </a:solidFill>
                <a:highlight>
                  <a:srgbClr val="FFFFFF"/>
                </a:highlight>
                <a:latin typeface="Courier New"/>
                <a:ea typeface="Courier New"/>
                <a:cs typeface="Courier New"/>
                <a:sym typeface="Courier New"/>
              </a:rPr>
              <a:t> x:x</a:t>
            </a:r>
            <a:r>
              <a:rPr lang="en" sz="1300">
                <a:solidFill>
                  <a:srgbClr val="4078F2"/>
                </a:solidFill>
                <a:highlight>
                  <a:srgbClr val="FFFFFF"/>
                </a:highlight>
                <a:latin typeface="Courier New"/>
                <a:ea typeface="Courier New"/>
                <a:cs typeface="Courier New"/>
                <a:sym typeface="Courier New"/>
              </a:rPr>
              <a:t>%</a:t>
            </a:r>
            <a:r>
              <a:rPr lang="en" sz="1300">
                <a:solidFill>
                  <a:srgbClr val="B76B01"/>
                </a:solidFill>
                <a:highlight>
                  <a:srgbClr val="FFFFFF"/>
                </a:highlight>
                <a:latin typeface="Courier New"/>
                <a:ea typeface="Courier New"/>
                <a:cs typeface="Courier New"/>
                <a:sym typeface="Courier New"/>
              </a:rPr>
              <a:t>2</a:t>
            </a:r>
            <a:r>
              <a:rPr lang="en" sz="1300">
                <a:solidFill>
                  <a:srgbClr val="4078F2"/>
                </a:solidFill>
                <a:highlight>
                  <a:srgbClr val="FFFFFF"/>
                </a:highlight>
                <a:latin typeface="Courier New"/>
                <a:ea typeface="Courier New"/>
                <a:cs typeface="Courier New"/>
                <a:sym typeface="Courier New"/>
              </a:rPr>
              <a:t>&lt;</a:t>
            </a:r>
            <a:r>
              <a:rPr lang="en" sz="1300">
                <a:solidFill>
                  <a:srgbClr val="B76B01"/>
                </a:solidFill>
                <a:highlight>
                  <a:srgbClr val="FFFFFF"/>
                </a:highlight>
                <a:latin typeface="Courier New"/>
                <a:ea typeface="Courier New"/>
                <a:cs typeface="Courier New"/>
                <a:sym typeface="Courier New"/>
              </a:rPr>
              <a:t>1</a:t>
            </a:r>
            <a:r>
              <a:rPr lang="en" sz="1300">
                <a:solidFill>
                  <a:srgbClr val="383A42"/>
                </a:solidFill>
                <a:highlight>
                  <a:srgbClr val="FFFFFF"/>
                </a:highlight>
                <a:latin typeface="Courier New"/>
                <a:ea typeface="Courier New"/>
                <a:cs typeface="Courier New"/>
                <a:sym typeface="Courier New"/>
              </a:rPr>
              <a:t>,c</a:t>
            </a:r>
            <a:r>
              <a:rPr lang="en" sz="1300">
                <a:solidFill>
                  <a:srgbClr val="4078F2"/>
                </a:solidFill>
                <a:highlight>
                  <a:srgbClr val="FFFFFF"/>
                </a:highlight>
                <a:latin typeface="Courier New"/>
                <a:ea typeface="Courier New"/>
                <a:cs typeface="Courier New"/>
                <a:sym typeface="Courier New"/>
              </a:rPr>
              <a:t>=</a:t>
            </a:r>
            <a:r>
              <a:rPr lang="en" sz="1300">
                <a:solidFill>
                  <a:srgbClr val="B76B01"/>
                </a:solidFill>
                <a:highlight>
                  <a:srgbClr val="FFFFFF"/>
                </a:highlight>
                <a:latin typeface="Courier New"/>
                <a:ea typeface="Courier New"/>
                <a:cs typeface="Courier New"/>
                <a:sym typeface="Courier New"/>
              </a:rPr>
              <a:t>1</a:t>
            </a:r>
            <a:r>
              <a:rPr lang="en" sz="1300">
                <a:solidFill>
                  <a:srgbClr val="383A42"/>
                </a:solidFill>
                <a:highlight>
                  <a:srgbClr val="FFFFFF"/>
                </a:highlight>
                <a:latin typeface="Courier New"/>
                <a:ea typeface="Courier New"/>
                <a:cs typeface="Courier New"/>
                <a:sym typeface="Courier New"/>
              </a:rPr>
              <a:t>: </a:t>
            </a:r>
            <a:r>
              <a:rPr lang="en" sz="1300">
                <a:solidFill>
                  <a:srgbClr val="50A14F"/>
                </a:solidFill>
                <a:highlight>
                  <a:srgbClr val="FFFFFF"/>
                </a:highlight>
                <a:latin typeface="Courier New"/>
                <a:ea typeface="Courier New"/>
                <a:cs typeface="Courier New"/>
                <a:sym typeface="Courier New"/>
              </a:rPr>
              <a:t>sorted</a:t>
            </a:r>
            <a:r>
              <a:rPr lang="en" sz="1300">
                <a:solidFill>
                  <a:srgbClr val="383A42"/>
                </a:solidFill>
                <a:highlight>
                  <a:srgbClr val="FFFFFF"/>
                </a:highlight>
                <a:latin typeface="Courier New"/>
                <a:ea typeface="Courier New"/>
                <a:cs typeface="Courier New"/>
                <a:sym typeface="Courier New"/>
              </a:rPr>
              <a:t>({</a:t>
            </a:r>
            <a:r>
              <a:rPr lang="en" sz="1300">
                <a:solidFill>
                  <a:srgbClr val="50A14F"/>
                </a:solidFill>
                <a:highlight>
                  <a:srgbClr val="FFFFFF"/>
                </a:highlight>
                <a:latin typeface="Courier New"/>
                <a:ea typeface="Courier New"/>
                <a:cs typeface="Courier New"/>
                <a:sym typeface="Courier New"/>
              </a:rPr>
              <a:t>str</a:t>
            </a:r>
            <a:r>
              <a:rPr lang="en" sz="1300">
                <a:solidFill>
                  <a:srgbClr val="383A42"/>
                </a:solidFill>
                <a:highlight>
                  <a:srgbClr val="FFFFFF"/>
                </a:highlight>
                <a:latin typeface="Courier New"/>
                <a:ea typeface="Courier New"/>
                <a:cs typeface="Courier New"/>
                <a:sym typeface="Courier New"/>
              </a:rPr>
              <a:t>(i)[::</a:t>
            </a:r>
            <a:r>
              <a:rPr lang="en" sz="1300">
                <a:solidFill>
                  <a:srgbClr val="4078F2"/>
                </a:solidFill>
                <a:highlight>
                  <a:srgbClr val="FFFFFF"/>
                </a:highlight>
                <a:latin typeface="Courier New"/>
                <a:ea typeface="Courier New"/>
                <a:cs typeface="Courier New"/>
                <a:sym typeface="Courier New"/>
              </a:rPr>
              <a:t>-</a:t>
            </a:r>
            <a:r>
              <a:rPr lang="en" sz="1300">
                <a:solidFill>
                  <a:srgbClr val="B76B01"/>
                </a:solidFill>
                <a:highlight>
                  <a:srgbClr val="FFFFFF"/>
                </a:highlight>
                <a:latin typeface="Courier New"/>
                <a:ea typeface="Courier New"/>
                <a:cs typeface="Courier New"/>
                <a:sym typeface="Courier New"/>
              </a:rPr>
              <a:t>1</a:t>
            </a:r>
            <a:r>
              <a:rPr lang="en" sz="1300">
                <a:solidFill>
                  <a:srgbClr val="383A42"/>
                </a:solidFill>
                <a:highlight>
                  <a:srgbClr val="FFFFFF"/>
                </a:highlight>
                <a:latin typeface="Courier New"/>
                <a:ea typeface="Courier New"/>
                <a:cs typeface="Courier New"/>
                <a:sym typeface="Courier New"/>
              </a:rPr>
              <a:t>]:a.count(</a:t>
            </a:r>
            <a:r>
              <a:rPr lang="en" sz="1300">
                <a:solidFill>
                  <a:srgbClr val="50A14F"/>
                </a:solidFill>
                <a:highlight>
                  <a:srgbClr val="FFFFFF"/>
                </a:highlight>
                <a:latin typeface="Courier New"/>
                <a:ea typeface="Courier New"/>
                <a:cs typeface="Courier New"/>
                <a:sym typeface="Courier New"/>
              </a:rPr>
              <a:t>int</a:t>
            </a:r>
            <a:r>
              <a:rPr lang="en" sz="1300">
                <a:solidFill>
                  <a:srgbClr val="383A42"/>
                </a:solidFill>
                <a:highlight>
                  <a:srgbClr val="FFFFFF"/>
                </a:highlight>
                <a:latin typeface="Courier New"/>
                <a:ea typeface="Courier New"/>
                <a:cs typeface="Courier New"/>
                <a:sym typeface="Courier New"/>
              </a:rPr>
              <a:t>(</a:t>
            </a:r>
            <a:r>
              <a:rPr lang="en" sz="1300">
                <a:solidFill>
                  <a:srgbClr val="50A14F"/>
                </a:solidFill>
                <a:highlight>
                  <a:srgbClr val="FFFFFF"/>
                </a:highlight>
                <a:latin typeface="Courier New"/>
                <a:ea typeface="Courier New"/>
                <a:cs typeface="Courier New"/>
                <a:sym typeface="Courier New"/>
              </a:rPr>
              <a:t>str</a:t>
            </a:r>
            <a:r>
              <a:rPr lang="en" sz="1300">
                <a:solidFill>
                  <a:srgbClr val="383A42"/>
                </a:solidFill>
                <a:highlight>
                  <a:srgbClr val="FFFFFF"/>
                </a:highlight>
                <a:latin typeface="Courier New"/>
                <a:ea typeface="Courier New"/>
                <a:cs typeface="Courier New"/>
                <a:sym typeface="Courier New"/>
              </a:rPr>
              <a:t>(i)[::</a:t>
            </a:r>
            <a:r>
              <a:rPr lang="en" sz="1300">
                <a:solidFill>
                  <a:srgbClr val="4078F2"/>
                </a:solidFill>
                <a:highlight>
                  <a:srgbClr val="FFFFFF"/>
                </a:highlight>
                <a:latin typeface="Courier New"/>
                <a:ea typeface="Courier New"/>
                <a:cs typeface="Courier New"/>
                <a:sym typeface="Courier New"/>
              </a:rPr>
              <a:t>-</a:t>
            </a:r>
            <a:r>
              <a:rPr lang="en" sz="1300">
                <a:solidFill>
                  <a:srgbClr val="B76B01"/>
                </a:solidFill>
                <a:highlight>
                  <a:srgbClr val="FFFFFF"/>
                </a:highlight>
                <a:latin typeface="Courier New"/>
                <a:ea typeface="Courier New"/>
                <a:cs typeface="Courier New"/>
                <a:sym typeface="Courier New"/>
              </a:rPr>
              <a:t>1</a:t>
            </a:r>
            <a:r>
              <a:rPr lang="en" sz="1300">
                <a:solidFill>
                  <a:srgbClr val="383A42"/>
                </a:solidFill>
                <a:highlight>
                  <a:srgbClr val="FFFFFF"/>
                </a:highlight>
                <a:latin typeface="Courier New"/>
                <a:ea typeface="Courier New"/>
                <a:cs typeface="Courier New"/>
                <a:sym typeface="Courier New"/>
              </a:rPr>
              <a:t>])) </a:t>
            </a:r>
            <a:r>
              <a:rPr lang="en" sz="1300">
                <a:solidFill>
                  <a:srgbClr val="A626A4"/>
                </a:solidFill>
                <a:highlight>
                  <a:srgbClr val="FFFFFF"/>
                </a:highlight>
                <a:latin typeface="Courier New"/>
                <a:ea typeface="Courier New"/>
                <a:cs typeface="Courier New"/>
                <a:sym typeface="Courier New"/>
              </a:rPr>
              <a:t>for</a:t>
            </a:r>
            <a:r>
              <a:rPr lang="en" sz="1300">
                <a:solidFill>
                  <a:srgbClr val="383A42"/>
                </a:solidFill>
                <a:highlight>
                  <a:srgbClr val="FFFFFF"/>
                </a:highlight>
                <a:latin typeface="Courier New"/>
                <a:ea typeface="Courier New"/>
                <a:cs typeface="Courier New"/>
                <a:sym typeface="Courier New"/>
              </a:rPr>
              <a:t> i </a:t>
            </a:r>
            <a:r>
              <a:rPr lang="en" sz="1300">
                <a:solidFill>
                  <a:srgbClr val="A626A4"/>
                </a:solidFill>
                <a:highlight>
                  <a:srgbClr val="FFFFFF"/>
                </a:highlight>
                <a:latin typeface="Courier New"/>
                <a:ea typeface="Courier New"/>
                <a:cs typeface="Courier New"/>
                <a:sym typeface="Courier New"/>
              </a:rPr>
              <a:t>in</a:t>
            </a:r>
            <a:r>
              <a:rPr lang="en" sz="1300">
                <a:solidFill>
                  <a:srgbClr val="383A42"/>
                </a:solidFill>
                <a:highlight>
                  <a:srgbClr val="FFFFFF"/>
                </a:highlight>
                <a:latin typeface="Courier New"/>
                <a:ea typeface="Courier New"/>
                <a:cs typeface="Courier New"/>
                <a:sym typeface="Courier New"/>
              </a:rPr>
              <a:t> a </a:t>
            </a:r>
            <a:r>
              <a:rPr lang="en" sz="1300">
                <a:solidFill>
                  <a:srgbClr val="A626A4"/>
                </a:solidFill>
                <a:highlight>
                  <a:srgbClr val="FFFFFF"/>
                </a:highlight>
                <a:latin typeface="Courier New"/>
                <a:ea typeface="Courier New"/>
                <a:cs typeface="Courier New"/>
                <a:sym typeface="Courier New"/>
              </a:rPr>
              <a:t>if</a:t>
            </a:r>
            <a:r>
              <a:rPr lang="en" sz="1300">
                <a:solidFill>
                  <a:srgbClr val="383A42"/>
                </a:solidFill>
                <a:highlight>
                  <a:srgbClr val="FFFFFF"/>
                </a:highlight>
                <a:latin typeface="Courier New"/>
                <a:ea typeface="Courier New"/>
                <a:cs typeface="Courier New"/>
                <a:sym typeface="Courier New"/>
              </a:rPr>
              <a:t> b(i) </a:t>
            </a:r>
            <a:r>
              <a:rPr lang="en" sz="1300">
                <a:solidFill>
                  <a:srgbClr val="A626A4"/>
                </a:solidFill>
                <a:highlight>
                  <a:srgbClr val="FFFFFF"/>
                </a:highlight>
                <a:latin typeface="Courier New"/>
                <a:ea typeface="Courier New"/>
                <a:cs typeface="Courier New"/>
                <a:sym typeface="Courier New"/>
              </a:rPr>
              <a:t>and</a:t>
            </a:r>
            <a:r>
              <a:rPr lang="en" sz="1300">
                <a:solidFill>
                  <a:srgbClr val="383A42"/>
                </a:solidFill>
                <a:highlight>
                  <a:srgbClr val="FFFFFF"/>
                </a:highlight>
                <a:latin typeface="Courier New"/>
                <a:ea typeface="Courier New"/>
                <a:cs typeface="Courier New"/>
                <a:sym typeface="Courier New"/>
              </a:rPr>
              <a:t> c}.items(),key</a:t>
            </a:r>
            <a:r>
              <a:rPr lang="en" sz="1300">
                <a:solidFill>
                  <a:srgbClr val="4078F2"/>
                </a:solidFill>
                <a:highlight>
                  <a:srgbClr val="FFFFFF"/>
                </a:highlight>
                <a:latin typeface="Courier New"/>
                <a:ea typeface="Courier New"/>
                <a:cs typeface="Courier New"/>
                <a:sym typeface="Courier New"/>
              </a:rPr>
              <a:t>=</a:t>
            </a:r>
            <a:r>
              <a:rPr lang="en" sz="1300">
                <a:solidFill>
                  <a:srgbClr val="A626A4"/>
                </a:solidFill>
                <a:highlight>
                  <a:srgbClr val="FFFFFF"/>
                </a:highlight>
                <a:latin typeface="Courier New"/>
                <a:ea typeface="Courier New"/>
                <a:cs typeface="Courier New"/>
                <a:sym typeface="Courier New"/>
              </a:rPr>
              <a:t>lambda</a:t>
            </a:r>
            <a:r>
              <a:rPr lang="en" sz="1300">
                <a:solidFill>
                  <a:srgbClr val="383A42"/>
                </a:solidFill>
                <a:highlight>
                  <a:srgbClr val="FFFFFF"/>
                </a:highlight>
                <a:latin typeface="Courier New"/>
                <a:ea typeface="Courier New"/>
                <a:cs typeface="Courier New"/>
                <a:sym typeface="Courier New"/>
              </a:rPr>
              <a:t> x:(</a:t>
            </a:r>
            <a:r>
              <a:rPr lang="en" sz="1300">
                <a:solidFill>
                  <a:srgbClr val="4078F2"/>
                </a:solidFill>
                <a:highlight>
                  <a:srgbClr val="FFFFFF"/>
                </a:highlight>
                <a:latin typeface="Courier New"/>
                <a:ea typeface="Courier New"/>
                <a:cs typeface="Courier New"/>
                <a:sym typeface="Courier New"/>
              </a:rPr>
              <a:t>-</a:t>
            </a:r>
            <a:r>
              <a:rPr lang="en" sz="1300">
                <a:solidFill>
                  <a:srgbClr val="383A42"/>
                </a:solidFill>
                <a:highlight>
                  <a:srgbClr val="FFFFFF"/>
                </a:highlight>
                <a:latin typeface="Courier New"/>
                <a:ea typeface="Courier New"/>
                <a:cs typeface="Courier New"/>
                <a:sym typeface="Courier New"/>
              </a:rPr>
              <a:t>x[</a:t>
            </a:r>
            <a:r>
              <a:rPr lang="en" sz="1300">
                <a:solidFill>
                  <a:srgbClr val="B76B01"/>
                </a:solidFill>
                <a:highlight>
                  <a:srgbClr val="FFFFFF"/>
                </a:highlight>
                <a:latin typeface="Courier New"/>
                <a:ea typeface="Courier New"/>
                <a:cs typeface="Courier New"/>
                <a:sym typeface="Courier New"/>
              </a:rPr>
              <a:t>1</a:t>
            </a:r>
            <a:r>
              <a:rPr lang="en" sz="1300">
                <a:solidFill>
                  <a:srgbClr val="383A42"/>
                </a:solidFill>
                <a:highlight>
                  <a:srgbClr val="FFFFFF"/>
                </a:highlight>
                <a:latin typeface="Courier New"/>
                <a:ea typeface="Courier New"/>
                <a:cs typeface="Courier New"/>
                <a:sym typeface="Courier New"/>
              </a:rPr>
              <a:t>],x[</a:t>
            </a:r>
            <a:r>
              <a:rPr lang="en" sz="1300">
                <a:solidFill>
                  <a:srgbClr val="B76B01"/>
                </a:solidFill>
                <a:highlight>
                  <a:srgbClr val="FFFFFF"/>
                </a:highlight>
                <a:latin typeface="Courier New"/>
                <a:ea typeface="Courier New"/>
                <a:cs typeface="Courier New"/>
                <a:sym typeface="Courier New"/>
              </a:rPr>
              <a:t>0</a:t>
            </a:r>
            <a:r>
              <a:rPr lang="en" sz="1300">
                <a:solidFill>
                  <a:srgbClr val="383A42"/>
                </a:solidFill>
                <a:highlight>
                  <a:srgbClr val="FFFFFF"/>
                </a:highlight>
                <a:latin typeface="Courier New"/>
                <a:ea typeface="Courier New"/>
                <a:cs typeface="Courier New"/>
                <a:sym typeface="Courier New"/>
              </a:rPr>
              <a:t>])) </a:t>
            </a:r>
            <a:r>
              <a:rPr lang="en" sz="1300">
                <a:solidFill>
                  <a:srgbClr val="A626A4"/>
                </a:solidFill>
                <a:highlight>
                  <a:srgbClr val="FFFFFF"/>
                </a:highlight>
                <a:latin typeface="Courier New"/>
                <a:ea typeface="Courier New"/>
                <a:cs typeface="Courier New"/>
                <a:sym typeface="Courier New"/>
              </a:rPr>
              <a:t>if</a:t>
            </a:r>
            <a:r>
              <a:rPr lang="en" sz="1300">
                <a:solidFill>
                  <a:srgbClr val="383A42"/>
                </a:solidFill>
                <a:highlight>
                  <a:srgbClr val="FFFFFF"/>
                </a:highlight>
                <a:latin typeface="Courier New"/>
                <a:ea typeface="Courier New"/>
                <a:cs typeface="Courier New"/>
                <a:sym typeface="Courier New"/>
              </a:rPr>
              <a:t> c </a:t>
            </a:r>
            <a:r>
              <a:rPr lang="en" sz="1300">
                <a:solidFill>
                  <a:srgbClr val="A626A4"/>
                </a:solidFill>
                <a:highlight>
                  <a:srgbClr val="FFFFFF"/>
                </a:highlight>
                <a:latin typeface="Courier New"/>
                <a:ea typeface="Courier New"/>
                <a:cs typeface="Courier New"/>
                <a:sym typeface="Courier New"/>
              </a:rPr>
              <a:t>else</a:t>
            </a:r>
            <a:r>
              <a:rPr lang="en" sz="1300">
                <a:solidFill>
                  <a:srgbClr val="383A42"/>
                </a:solidFill>
                <a:highlight>
                  <a:srgbClr val="FFFFFF"/>
                </a:highlight>
                <a:latin typeface="Courier New"/>
                <a:ea typeface="Courier New"/>
                <a:cs typeface="Courier New"/>
                <a:sym typeface="Courier New"/>
              </a:rPr>
              <a:t> []</a:t>
            </a:r>
            <a:endParaRPr sz="1300">
              <a:solidFill>
                <a:srgbClr val="383A42"/>
              </a:solidFill>
              <a:highlight>
                <a:srgbClr val="FFFFFF"/>
              </a:highlight>
              <a:latin typeface="Courier New"/>
              <a:ea typeface="Courier New"/>
              <a:cs typeface="Courier New"/>
              <a:sym typeface="Courier New"/>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42"/>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 “Simple” Set of Steps (2 of 3)</a:t>
            </a:r>
            <a:endParaRPr/>
          </a:p>
        </p:txBody>
      </p:sp>
      <p:sp>
        <p:nvSpPr>
          <p:cNvPr id="237" name="Google Shape;237;p42"/>
          <p:cNvSpPr txBox="1"/>
          <p:nvPr>
            <p:ph idx="1" type="body"/>
          </p:nvPr>
        </p:nvSpPr>
        <p:spPr>
          <a:xfrm>
            <a:off x="311700" y="1152475"/>
            <a:ext cx="8520600" cy="3135000"/>
          </a:xfrm>
          <a:prstGeom prst="rect">
            <a:avLst/>
          </a:prstGeom>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2000">
                <a:solidFill>
                  <a:schemeClr val="dk1"/>
                </a:solidFill>
              </a:rPr>
              <a:t>3) </a:t>
            </a:r>
            <a:r>
              <a:rPr b="1" lang="en" sz="2000">
                <a:solidFill>
                  <a:schemeClr val="dk1"/>
                </a:solidFill>
              </a:rPr>
              <a:t>Code/Implement</a:t>
            </a:r>
            <a:r>
              <a:rPr lang="en" sz="2000">
                <a:solidFill>
                  <a:schemeClr val="dk1"/>
                </a:solidFill>
              </a:rPr>
              <a:t> — turning the design into actual code</a:t>
            </a:r>
            <a:endParaRPr sz="2000">
              <a:solidFill>
                <a:schemeClr val="dk1"/>
              </a:solidFill>
            </a:endParaRPr>
          </a:p>
          <a:p>
            <a:pPr indent="0" lvl="0" marL="0" rtl="0" algn="l">
              <a:lnSpc>
                <a:spcPct val="100000"/>
              </a:lnSpc>
              <a:spcBef>
                <a:spcPts val="1000"/>
              </a:spcBef>
              <a:spcAft>
                <a:spcPts val="0"/>
              </a:spcAft>
              <a:buNone/>
            </a:pPr>
            <a:r>
              <a:rPr lang="en" sz="2000">
                <a:solidFill>
                  <a:schemeClr val="dk1"/>
                </a:solidFill>
              </a:rPr>
              <a:t>Depending on how much design is completed, one may either directly engage in conversion to code (language dependent) or do some more designing</a:t>
            </a:r>
            <a:endParaRPr sz="2000">
              <a:solidFill>
                <a:schemeClr val="dk1"/>
              </a:solidFill>
            </a:endParaRPr>
          </a:p>
          <a:p>
            <a:pPr indent="-342900" lvl="0" marL="457200" rtl="0" algn="l">
              <a:lnSpc>
                <a:spcPct val="100000"/>
              </a:lnSpc>
              <a:spcBef>
                <a:spcPts val="1000"/>
              </a:spcBef>
              <a:spcAft>
                <a:spcPts val="0"/>
              </a:spcAft>
              <a:buClr>
                <a:schemeClr val="dk1"/>
              </a:buClr>
              <a:buSzPts val="1800"/>
              <a:buChar char="●"/>
            </a:pPr>
            <a:r>
              <a:rPr lang="en" sz="1800">
                <a:solidFill>
                  <a:schemeClr val="dk1"/>
                </a:solidFill>
              </a:rPr>
              <a:t>A) Converting input/output to specific UI Interface or I/O format </a:t>
            </a:r>
            <a:endParaRPr sz="1800">
              <a:solidFill>
                <a:schemeClr val="dk1"/>
              </a:solidFill>
            </a:endParaRPr>
          </a:p>
          <a:p>
            <a:pPr indent="-342900" lvl="0" marL="457200" rtl="0" algn="l">
              <a:lnSpc>
                <a:spcPct val="100000"/>
              </a:lnSpc>
              <a:spcBef>
                <a:spcPts val="1000"/>
              </a:spcBef>
              <a:spcAft>
                <a:spcPts val="0"/>
              </a:spcAft>
              <a:buClr>
                <a:schemeClr val="dk1"/>
              </a:buClr>
              <a:buSzPts val="1800"/>
              <a:buChar char="●"/>
            </a:pPr>
            <a:r>
              <a:rPr lang="en" sz="1800">
                <a:solidFill>
                  <a:schemeClr val="dk1"/>
                </a:solidFill>
              </a:rPr>
              <a:t>B) Sequencing the processing in the desired order</a:t>
            </a:r>
            <a:endParaRPr sz="1800">
              <a:solidFill>
                <a:schemeClr val="dk1"/>
              </a:solidFill>
            </a:endParaRPr>
          </a:p>
          <a:p>
            <a:pPr indent="-342900" lvl="0" marL="457200" rtl="0" algn="l">
              <a:lnSpc>
                <a:spcPct val="100000"/>
              </a:lnSpc>
              <a:spcBef>
                <a:spcPts val="1000"/>
              </a:spcBef>
              <a:spcAft>
                <a:spcPts val="0"/>
              </a:spcAft>
              <a:buClr>
                <a:schemeClr val="dk1"/>
              </a:buClr>
              <a:buSzPts val="1800"/>
              <a:buChar char="●"/>
            </a:pPr>
            <a:r>
              <a:rPr lang="en" sz="1800">
                <a:solidFill>
                  <a:schemeClr val="dk1"/>
                </a:solidFill>
              </a:rPr>
              <a:t>C) Ensuring and converting the processing “algorithm” correctly to the target language construct</a:t>
            </a:r>
            <a:endParaRPr sz="1800">
              <a:solidFill>
                <a:schemeClr val="dk1"/>
              </a:solidFill>
            </a:endParaRPr>
          </a:p>
          <a:p>
            <a:pPr indent="-342900" lvl="0" marL="457200" rtl="0" algn="l">
              <a:lnSpc>
                <a:spcPct val="100000"/>
              </a:lnSpc>
              <a:spcBef>
                <a:spcPts val="1000"/>
              </a:spcBef>
              <a:spcAft>
                <a:spcPts val="1000"/>
              </a:spcAft>
              <a:buClr>
                <a:schemeClr val="dk1"/>
              </a:buClr>
              <a:buSzPts val="1800"/>
              <a:buChar char="●"/>
            </a:pPr>
            <a:r>
              <a:rPr lang="en" sz="1800">
                <a:solidFill>
                  <a:schemeClr val="dk1"/>
                </a:solidFill>
              </a:rPr>
              <a:t>D) Figuring out how to use language library (properly)</a:t>
            </a:r>
            <a:endParaRPr sz="18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3"/>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 “Simple” Set of Steps (3 of 3)</a:t>
            </a:r>
            <a:endParaRPr/>
          </a:p>
        </p:txBody>
      </p:sp>
      <p:sp>
        <p:nvSpPr>
          <p:cNvPr id="243" name="Google Shape;243;p43"/>
          <p:cNvSpPr txBox="1"/>
          <p:nvPr>
            <p:ph idx="1" type="body"/>
          </p:nvPr>
        </p:nvSpPr>
        <p:spPr>
          <a:xfrm>
            <a:off x="311700" y="1152475"/>
            <a:ext cx="8520600" cy="3324600"/>
          </a:xfrm>
          <a:prstGeom prst="rect">
            <a:avLst/>
          </a:prstGeom>
        </p:spPr>
        <p:txBody>
          <a:bodyPr anchorCtr="0" anchor="t" bIns="91425" lIns="91425" spcFirstLastPara="1" rIns="91425" wrap="square" tIns="91425">
            <a:spAutoFit/>
          </a:bodyPr>
          <a:lstStyle/>
          <a:p>
            <a:pPr indent="0" lvl="0" marL="0" rtl="0" algn="l">
              <a:lnSpc>
                <a:spcPct val="100000"/>
              </a:lnSpc>
              <a:spcBef>
                <a:spcPts val="0"/>
              </a:spcBef>
              <a:spcAft>
                <a:spcPts val="0"/>
              </a:spcAft>
              <a:buClr>
                <a:schemeClr val="dk1"/>
              </a:buClr>
              <a:buSzPts val="1100"/>
              <a:buFont typeface="Arial"/>
              <a:buNone/>
            </a:pPr>
            <a:r>
              <a:rPr lang="en" sz="2000">
                <a:solidFill>
                  <a:schemeClr val="dk1"/>
                </a:solidFill>
              </a:rPr>
              <a:t>4) </a:t>
            </a:r>
            <a:r>
              <a:rPr b="1" lang="en" sz="2000">
                <a:solidFill>
                  <a:schemeClr val="dk1"/>
                </a:solidFill>
              </a:rPr>
              <a:t>Verify/Test the program</a:t>
            </a:r>
            <a:r>
              <a:rPr lang="en" sz="2000">
                <a:solidFill>
                  <a:schemeClr val="dk1"/>
                </a:solidFill>
              </a:rPr>
              <a:t> — check the program results (via output) with some predetermined expected set of inputs.</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The pre-determined inputs are </a:t>
            </a:r>
            <a:r>
              <a:rPr lang="en" sz="2000" u="sng">
                <a:solidFill>
                  <a:schemeClr val="dk1"/>
                </a:solidFill>
              </a:rPr>
              <a:t>“test cases”</a:t>
            </a:r>
            <a:r>
              <a:rPr lang="en" sz="2000">
                <a:solidFill>
                  <a:schemeClr val="dk1"/>
                </a:solidFill>
              </a:rPr>
              <a:t> and require some thinking.</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If the results do not match what is expected then:</a:t>
            </a:r>
            <a:endParaRPr sz="2000">
              <a:solidFill>
                <a:schemeClr val="dk1"/>
              </a:solidFill>
            </a:endParaRPr>
          </a:p>
          <a:p>
            <a:pPr indent="-342900" lvl="1" marL="914400" rtl="0" algn="l">
              <a:lnSpc>
                <a:spcPct val="100000"/>
              </a:lnSpc>
              <a:spcBef>
                <a:spcPts val="1000"/>
              </a:spcBef>
              <a:spcAft>
                <a:spcPts val="0"/>
              </a:spcAft>
              <a:buClr>
                <a:schemeClr val="dk1"/>
              </a:buClr>
              <a:buSzPts val="1800"/>
              <a:buChar char="○"/>
            </a:pPr>
            <a:r>
              <a:rPr lang="en" sz="1800">
                <a:solidFill>
                  <a:schemeClr val="dk1"/>
                </a:solidFill>
              </a:rPr>
              <a:t>“Debug”</a:t>
            </a:r>
            <a:endParaRPr sz="1800">
              <a:solidFill>
                <a:schemeClr val="dk1"/>
              </a:solidFill>
            </a:endParaRPr>
          </a:p>
          <a:p>
            <a:pPr indent="-342900" lvl="1" marL="914400" rtl="0" algn="l">
              <a:lnSpc>
                <a:spcPct val="100000"/>
              </a:lnSpc>
              <a:spcBef>
                <a:spcPts val="1000"/>
              </a:spcBef>
              <a:spcAft>
                <a:spcPts val="0"/>
              </a:spcAft>
              <a:buClr>
                <a:schemeClr val="dk1"/>
              </a:buClr>
              <a:buSzPts val="1800"/>
              <a:buChar char="○"/>
            </a:pPr>
            <a:r>
              <a:rPr lang="en" sz="1800">
                <a:solidFill>
                  <a:schemeClr val="dk1"/>
                </a:solidFill>
              </a:rPr>
              <a:t>Fix </a:t>
            </a:r>
            <a:endParaRPr sz="1800">
              <a:solidFill>
                <a:schemeClr val="dk1"/>
              </a:solidFill>
            </a:endParaRPr>
          </a:p>
          <a:p>
            <a:pPr indent="-342900" lvl="1" marL="914400" rtl="0" algn="l">
              <a:lnSpc>
                <a:spcPct val="100000"/>
              </a:lnSpc>
              <a:spcBef>
                <a:spcPts val="1000"/>
              </a:spcBef>
              <a:spcAft>
                <a:spcPts val="0"/>
              </a:spcAft>
              <a:buClr>
                <a:schemeClr val="dk1"/>
              </a:buClr>
              <a:buSzPts val="1800"/>
              <a:buChar char="○"/>
            </a:pPr>
            <a:r>
              <a:rPr lang="en" sz="1800">
                <a:solidFill>
                  <a:schemeClr val="dk1"/>
                </a:solidFill>
              </a:rPr>
              <a:t>Retest — reverify</a:t>
            </a:r>
            <a:endParaRPr sz="1800">
              <a:solidFill>
                <a:schemeClr val="dk1"/>
              </a:solidFill>
            </a:endParaRPr>
          </a:p>
          <a:p>
            <a:pPr indent="-355600" lvl="0" marL="457200" rtl="0" algn="l">
              <a:lnSpc>
                <a:spcPct val="100000"/>
              </a:lnSpc>
              <a:spcBef>
                <a:spcPts val="1000"/>
              </a:spcBef>
              <a:spcAft>
                <a:spcPts val="1000"/>
              </a:spcAft>
              <a:buClr>
                <a:schemeClr val="dk1"/>
              </a:buClr>
              <a:buSzPts val="2000"/>
              <a:buChar char="●"/>
            </a:pPr>
            <a:r>
              <a:rPr lang="en" sz="2000">
                <a:solidFill>
                  <a:srgbClr val="006600"/>
                </a:solidFill>
              </a:rPr>
              <a:t>Stop</a:t>
            </a:r>
            <a:r>
              <a:rPr lang="en" sz="2000">
                <a:solidFill>
                  <a:schemeClr val="dk1"/>
                </a:solidFill>
              </a:rPr>
              <a:t> when all test cases produce the </a:t>
            </a:r>
            <a:r>
              <a:rPr lang="en" sz="2000">
                <a:solidFill>
                  <a:srgbClr val="006600"/>
                </a:solidFill>
              </a:rPr>
              <a:t>expected results</a:t>
            </a:r>
            <a:r>
              <a:rPr lang="en" sz="2000">
                <a:solidFill>
                  <a:schemeClr val="dk1"/>
                </a:solidFill>
              </a:rPr>
              <a:t>.</a:t>
            </a:r>
            <a:endParaRPr sz="20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4"/>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Answer in Canvas (think for a couple of minutes)</a:t>
            </a:r>
            <a:endParaRPr/>
          </a:p>
        </p:txBody>
      </p:sp>
      <p:sp>
        <p:nvSpPr>
          <p:cNvPr id="249" name="Google Shape;249;p44"/>
          <p:cNvSpPr txBox="1"/>
          <p:nvPr>
            <p:ph idx="1" type="body"/>
          </p:nvPr>
        </p:nvSpPr>
        <p:spPr>
          <a:xfrm>
            <a:off x="311700" y="1152475"/>
            <a:ext cx="8520600" cy="3370800"/>
          </a:xfrm>
          <a:prstGeom prst="rect">
            <a:avLst/>
          </a:prstGeom>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a:solidFill>
                  <a:srgbClr val="006600"/>
                </a:solidFill>
              </a:rPr>
              <a:t>Consider A “Simple” Problem:</a:t>
            </a:r>
            <a:endParaRPr>
              <a:solidFill>
                <a:srgbClr val="006600"/>
              </a:solidFill>
            </a:endParaRPr>
          </a:p>
          <a:p>
            <a:pPr indent="0" lvl="0" marL="0" rtl="0" algn="l">
              <a:lnSpc>
                <a:spcPct val="150000"/>
              </a:lnSpc>
              <a:spcBef>
                <a:spcPts val="0"/>
              </a:spcBef>
              <a:spcAft>
                <a:spcPts val="0"/>
              </a:spcAft>
              <a:buNone/>
            </a:pPr>
            <a:r>
              <a:rPr i="1" lang="en">
                <a:solidFill>
                  <a:schemeClr val="dk1"/>
                </a:solidFill>
              </a:rPr>
              <a:t>Write a “program” in your favorite language that will accept numerical numbers as inputs, compute the average, and output the answer.</a:t>
            </a:r>
            <a:endParaRPr>
              <a:solidFill>
                <a:schemeClr val="dk1"/>
              </a:solidFill>
            </a:endParaRPr>
          </a:p>
          <a:p>
            <a:pPr indent="0" lvl="0" marL="0" rtl="0" algn="l">
              <a:lnSpc>
                <a:spcPct val="150000"/>
              </a:lnSpc>
              <a:spcBef>
                <a:spcPts val="0"/>
              </a:spcBef>
              <a:spcAft>
                <a:spcPts val="0"/>
              </a:spcAft>
              <a:buNone/>
            </a:pPr>
            <a:r>
              <a:rPr lang="en">
                <a:solidFill>
                  <a:srgbClr val="6600FF"/>
                </a:solidFill>
              </a:rPr>
              <a:t>Answer these questions in class:</a:t>
            </a:r>
            <a:endParaRPr>
              <a:solidFill>
                <a:srgbClr val="6600FF"/>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How long (in elapsed time) would it take you to implement this solution?</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How much overall effort (in person hours) will this take?</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How well will your solution match the problem?</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How good is your code/design/documentation/testing?</a:t>
            </a:r>
            <a:endParaRPr>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5"/>
          <p:cNvSpPr txBox="1"/>
          <p:nvPr>
            <p:ph idx="1" type="body"/>
          </p:nvPr>
        </p:nvSpPr>
        <p:spPr>
          <a:xfrm>
            <a:off x="311700" y="161875"/>
            <a:ext cx="8520600" cy="1708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6600FF"/>
                </a:solidFill>
              </a:rPr>
              <a:t>When I wrote this code, only two beings understood it: me and God. Now... it’s just God.</a:t>
            </a:r>
            <a:endParaRPr sz="2000">
              <a:solidFill>
                <a:srgbClr val="6600FF"/>
              </a:solidFill>
            </a:endParaRPr>
          </a:p>
          <a:p>
            <a:pPr indent="0" lvl="0" marL="0" rtl="0" algn="l">
              <a:spcBef>
                <a:spcPts val="1200"/>
              </a:spcBef>
              <a:spcAft>
                <a:spcPts val="1200"/>
              </a:spcAft>
              <a:buNone/>
            </a:pPr>
            <a:r>
              <a:rPr lang="en" sz="2000">
                <a:solidFill>
                  <a:srgbClr val="FF0000"/>
                </a:solidFill>
              </a:rPr>
              <a:t>This is why software engineering discipline exist, folks! To understand the importance of </a:t>
            </a:r>
            <a:r>
              <a:rPr i="1" lang="en" sz="2000">
                <a:solidFill>
                  <a:srgbClr val="FF0000"/>
                </a:solidFill>
              </a:rPr>
              <a:t>clear documentation and clean code</a:t>
            </a:r>
            <a:endParaRPr i="1" sz="2000">
              <a:solidFill>
                <a:srgbClr val="FF0000"/>
              </a:solidFill>
            </a:endParaRPr>
          </a:p>
        </p:txBody>
      </p:sp>
      <p:pic>
        <p:nvPicPr>
          <p:cNvPr descr="When I wrote this code, only two beings understood it: me and God. Now... it’s just God.&#10;" id="255" name="Google Shape;255;p45"/>
          <p:cNvPicPr preferRelativeResize="0"/>
          <p:nvPr/>
        </p:nvPicPr>
        <p:blipFill rotWithShape="1">
          <a:blip r:embed="rId3">
            <a:alphaModFix/>
          </a:blip>
          <a:srcRect b="14324" l="8386" r="4162" t="0"/>
          <a:stretch/>
        </p:blipFill>
        <p:spPr>
          <a:xfrm>
            <a:off x="1573275" y="1903025"/>
            <a:ext cx="5997425" cy="3011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61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Evolution of Software Engineering</a:t>
            </a:r>
            <a:endParaRPr/>
          </a:p>
        </p:txBody>
      </p:sp>
      <p:pic>
        <p:nvPicPr>
          <p:cNvPr descr="software evolution" id="73" name="Google Shape;73;p16"/>
          <p:cNvPicPr preferRelativeResize="0"/>
          <p:nvPr/>
        </p:nvPicPr>
        <p:blipFill>
          <a:blip r:embed="rId3">
            <a:alphaModFix/>
          </a:blip>
          <a:stretch>
            <a:fillRect/>
          </a:stretch>
        </p:blipFill>
        <p:spPr>
          <a:xfrm>
            <a:off x="1236213" y="1136825"/>
            <a:ext cx="6611633" cy="37780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Evolution of Software Engineering</a:t>
            </a:r>
            <a:endParaRPr/>
          </a:p>
        </p:txBody>
      </p:sp>
      <p:sp>
        <p:nvSpPr>
          <p:cNvPr id="79" name="Google Shape;79;p17"/>
          <p:cNvSpPr txBox="1"/>
          <p:nvPr>
            <p:ph idx="1" type="body"/>
          </p:nvPr>
        </p:nvSpPr>
        <p:spPr>
          <a:xfrm>
            <a:off x="311700" y="1152475"/>
            <a:ext cx="8520600" cy="12366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Software Engineering as a response to challenges in complex systems</a:t>
            </a:r>
            <a:endParaRPr sz="2000">
              <a:solidFill>
                <a:schemeClr val="dk1"/>
              </a:solidFill>
            </a:endParaRPr>
          </a:p>
          <a:p>
            <a:pPr indent="-355600" lvl="0" marL="457200" rtl="0" algn="l">
              <a:lnSpc>
                <a:spcPct val="100000"/>
              </a:lnSpc>
              <a:spcBef>
                <a:spcPts val="1000"/>
              </a:spcBef>
              <a:spcAft>
                <a:spcPts val="1000"/>
              </a:spcAft>
              <a:buClr>
                <a:schemeClr val="dk1"/>
              </a:buClr>
              <a:buSzPts val="2000"/>
              <a:buChar char="●"/>
            </a:pPr>
            <a:r>
              <a:rPr lang="en" sz="2000">
                <a:solidFill>
                  <a:schemeClr val="dk1"/>
                </a:solidFill>
              </a:rPr>
              <a:t>Evolution from programming methods to methodologies addressing cost, quality, and reliability</a:t>
            </a:r>
            <a:endParaRPr sz="20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Early Years (1940s-1950s)</a:t>
            </a:r>
            <a:endParaRPr/>
          </a:p>
        </p:txBody>
      </p:sp>
      <p:sp>
        <p:nvSpPr>
          <p:cNvPr id="85" name="Google Shape;85;p18"/>
          <p:cNvSpPr txBox="1"/>
          <p:nvPr>
            <p:ph idx="1" type="body"/>
          </p:nvPr>
        </p:nvSpPr>
        <p:spPr>
          <a:xfrm>
            <a:off x="311700" y="1152475"/>
            <a:ext cx="4260300" cy="29040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Programming began with direct machine code</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a:solidFill>
                  <a:schemeClr val="dk1"/>
                </a:solidFill>
              </a:rPr>
              <a:t>Programs were written for specific hardware with no abstraction layers</a:t>
            </a:r>
            <a:endParaRPr sz="2000">
              <a:solidFill>
                <a:schemeClr val="dk1"/>
              </a:solidFill>
            </a:endParaRPr>
          </a:p>
          <a:p>
            <a:pPr indent="-355600" lvl="0" marL="457200" rtl="0" algn="l">
              <a:lnSpc>
                <a:spcPct val="100000"/>
              </a:lnSpc>
              <a:spcBef>
                <a:spcPts val="1000"/>
              </a:spcBef>
              <a:spcAft>
                <a:spcPts val="1000"/>
              </a:spcAft>
              <a:buClr>
                <a:schemeClr val="dk1"/>
              </a:buClr>
              <a:buSzPts val="2000"/>
              <a:buChar char="●"/>
            </a:pPr>
            <a:r>
              <a:rPr lang="en" sz="2000">
                <a:solidFill>
                  <a:schemeClr val="dk1"/>
                </a:solidFill>
              </a:rPr>
              <a:t>Software development was considered more of an art than an engineering discipline</a:t>
            </a:r>
            <a:endParaRPr sz="2000" u="sng">
              <a:solidFill>
                <a:schemeClr val="dk1"/>
              </a:solidFill>
            </a:endParaRPr>
          </a:p>
        </p:txBody>
      </p:sp>
      <p:pic>
        <p:nvPicPr>
          <p:cNvPr descr="wwii" id="86" name="Google Shape;86;p18"/>
          <p:cNvPicPr preferRelativeResize="0"/>
          <p:nvPr/>
        </p:nvPicPr>
        <p:blipFill>
          <a:blip r:embed="rId3">
            <a:alphaModFix/>
          </a:blip>
          <a:stretch>
            <a:fillRect/>
          </a:stretch>
        </p:blipFill>
        <p:spPr>
          <a:xfrm>
            <a:off x="4738900" y="1060625"/>
            <a:ext cx="4267199" cy="348450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Advent of Programming (1950s-1960s)</a:t>
            </a:r>
            <a:endParaRPr/>
          </a:p>
        </p:txBody>
      </p:sp>
      <p:sp>
        <p:nvSpPr>
          <p:cNvPr id="92" name="Google Shape;92;p19"/>
          <p:cNvSpPr txBox="1"/>
          <p:nvPr>
            <p:ph idx="1" type="body"/>
          </p:nvPr>
        </p:nvSpPr>
        <p:spPr>
          <a:xfrm>
            <a:off x="311700" y="1152475"/>
            <a:ext cx="8520600" cy="1364700"/>
          </a:xfrm>
          <a:prstGeom prst="rect">
            <a:avLst/>
          </a:prstGeom>
        </p:spPr>
        <p:txBody>
          <a:bodyPr anchorCtr="0" anchor="t" bIns="91425" lIns="91425" spcFirstLastPara="1" rIns="91425" wrap="square" tIns="91425">
            <a:spAutoFit/>
          </a:bodyPr>
          <a:lstStyle/>
          <a:p>
            <a:pPr indent="-355600" lvl="0" marL="457200" rtl="0" algn="l">
              <a:lnSpc>
                <a:spcPct val="100000"/>
              </a:lnSpc>
              <a:spcBef>
                <a:spcPts val="0"/>
              </a:spcBef>
              <a:spcAft>
                <a:spcPts val="0"/>
              </a:spcAft>
              <a:buClr>
                <a:schemeClr val="dk1"/>
              </a:buClr>
              <a:buSzPts val="2000"/>
              <a:buChar char="●"/>
            </a:pPr>
            <a:r>
              <a:rPr lang="en" sz="2000">
                <a:solidFill>
                  <a:schemeClr val="dk1"/>
                </a:solidFill>
              </a:rPr>
              <a:t>Focus on hardware, software secondary</a:t>
            </a:r>
            <a:endParaRPr sz="2000">
              <a:solidFill>
                <a:schemeClr val="dk1"/>
              </a:solidFill>
            </a:endParaRPr>
          </a:p>
          <a:p>
            <a:pPr indent="-355600" lvl="0" marL="457200" rtl="0" algn="l">
              <a:lnSpc>
                <a:spcPct val="100000"/>
              </a:lnSpc>
              <a:spcBef>
                <a:spcPts val="1000"/>
              </a:spcBef>
              <a:spcAft>
                <a:spcPts val="0"/>
              </a:spcAft>
              <a:buClr>
                <a:schemeClr val="dk1"/>
              </a:buClr>
              <a:buSzPts val="2000"/>
              <a:buChar char="●"/>
            </a:pPr>
            <a:r>
              <a:rPr lang="en" sz="2000" u="sng">
                <a:solidFill>
                  <a:schemeClr val="dk1"/>
                </a:solidFill>
              </a:rPr>
              <a:t>Notable development: Creation of the first compiler in 1952</a:t>
            </a:r>
            <a:endParaRPr sz="2000">
              <a:solidFill>
                <a:schemeClr val="dk1"/>
              </a:solidFill>
            </a:endParaRPr>
          </a:p>
          <a:p>
            <a:pPr indent="-355600" lvl="0" marL="457200" rtl="0" algn="l">
              <a:lnSpc>
                <a:spcPct val="100000"/>
              </a:lnSpc>
              <a:spcBef>
                <a:spcPts val="1000"/>
              </a:spcBef>
              <a:spcAft>
                <a:spcPts val="1000"/>
              </a:spcAft>
              <a:buClr>
                <a:schemeClr val="dk1"/>
              </a:buClr>
              <a:buSzPts val="2000"/>
              <a:buChar char="●"/>
            </a:pPr>
            <a:r>
              <a:rPr lang="en" sz="2000">
                <a:solidFill>
                  <a:schemeClr val="dk1"/>
                </a:solidFill>
              </a:rPr>
              <a:t>Early languages: Assembly, FORTRAN, COBOL</a:t>
            </a:r>
            <a:endParaRPr sz="18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You Go From…</a:t>
            </a:r>
            <a:endParaRPr/>
          </a:p>
        </p:txBody>
      </p:sp>
      <p:sp>
        <p:nvSpPr>
          <p:cNvPr id="98" name="Google Shape;98;p20"/>
          <p:cNvSpPr txBox="1"/>
          <p:nvPr>
            <p:ph idx="1" type="body"/>
          </p:nvPr>
        </p:nvSpPr>
        <p:spPr>
          <a:xfrm>
            <a:off x="311700" y="1152475"/>
            <a:ext cx="8520600" cy="1508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rPr>
              <a:t>Machine Code: 01001000 01100101 01101100 01101100 01101111 </a:t>
            </a:r>
            <a:endParaRPr sz="2000">
              <a:solidFill>
                <a:schemeClr val="dk1"/>
              </a:solidFill>
            </a:endParaRPr>
          </a:p>
          <a:p>
            <a:pPr indent="0" lvl="0" marL="0" rtl="0" algn="l">
              <a:spcBef>
                <a:spcPts val="1200"/>
              </a:spcBef>
              <a:spcAft>
                <a:spcPts val="0"/>
              </a:spcAft>
              <a:buNone/>
            </a:pPr>
            <a:r>
              <a:rPr lang="en" sz="2000">
                <a:solidFill>
                  <a:schemeClr val="dk1"/>
                </a:solidFill>
              </a:rPr>
              <a:t>To</a:t>
            </a:r>
            <a:endParaRPr sz="2000">
              <a:solidFill>
                <a:schemeClr val="dk1"/>
              </a:solidFill>
            </a:endParaRPr>
          </a:p>
          <a:p>
            <a:pPr indent="0" lvl="0" marL="0" rtl="0" algn="l">
              <a:spcBef>
                <a:spcPts val="1200"/>
              </a:spcBef>
              <a:spcAft>
                <a:spcPts val="1200"/>
              </a:spcAft>
              <a:buNone/>
            </a:pPr>
            <a:r>
              <a:rPr lang="en" sz="2000">
                <a:solidFill>
                  <a:schemeClr val="dk1"/>
                </a:solidFill>
              </a:rPr>
              <a:t>COBOL: DISPLAY "Hello"</a:t>
            </a:r>
            <a:endParaRPr sz="20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1"/>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Probably You are Familiar with this Photo… </a:t>
            </a:r>
            <a:endParaRPr/>
          </a:p>
        </p:txBody>
      </p:sp>
      <p:pic>
        <p:nvPicPr>
          <p:cNvPr descr="Apollo 11" id="104" name="Google Shape;104;p21"/>
          <p:cNvPicPr preferRelativeResize="0"/>
          <p:nvPr/>
        </p:nvPicPr>
        <p:blipFill>
          <a:blip r:embed="rId3">
            <a:alphaModFix/>
          </a:blip>
          <a:stretch>
            <a:fillRect/>
          </a:stretch>
        </p:blipFill>
        <p:spPr>
          <a:xfrm>
            <a:off x="1738438" y="1193675"/>
            <a:ext cx="5667113" cy="37780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